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1" r:id="rId2"/>
  </p:sldMasterIdLst>
  <p:notesMasterIdLst>
    <p:notesMasterId r:id="rId35"/>
  </p:notesMasterIdLst>
  <p:handoutMasterIdLst>
    <p:handoutMasterId r:id="rId36"/>
  </p:handoutMasterIdLst>
  <p:sldIdLst>
    <p:sldId id="256" r:id="rId3"/>
    <p:sldId id="568" r:id="rId4"/>
    <p:sldId id="569" r:id="rId5"/>
    <p:sldId id="570" r:id="rId6"/>
    <p:sldId id="571" r:id="rId7"/>
    <p:sldId id="572" r:id="rId8"/>
    <p:sldId id="573" r:id="rId9"/>
    <p:sldId id="574" r:id="rId10"/>
    <p:sldId id="575" r:id="rId11"/>
    <p:sldId id="576" r:id="rId12"/>
    <p:sldId id="578" r:id="rId13"/>
    <p:sldId id="579" r:id="rId14"/>
    <p:sldId id="580" r:id="rId15"/>
    <p:sldId id="585" r:id="rId16"/>
    <p:sldId id="586" r:id="rId17"/>
    <p:sldId id="587" r:id="rId18"/>
    <p:sldId id="588" r:id="rId19"/>
    <p:sldId id="589" r:id="rId20"/>
    <p:sldId id="590" r:id="rId21"/>
    <p:sldId id="591" r:id="rId22"/>
    <p:sldId id="592" r:id="rId23"/>
    <p:sldId id="582" r:id="rId24"/>
    <p:sldId id="581" r:id="rId25"/>
    <p:sldId id="583" r:id="rId26"/>
    <p:sldId id="584" r:id="rId27"/>
    <p:sldId id="486" r:id="rId28"/>
    <p:sldId id="507" r:id="rId29"/>
    <p:sldId id="595" r:id="rId30"/>
    <p:sldId id="487" r:id="rId31"/>
    <p:sldId id="347" r:id="rId32"/>
    <p:sldId id="348" r:id="rId33"/>
    <p:sldId id="59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15" autoAdjust="0"/>
    <p:restoredTop sz="95084"/>
  </p:normalViewPr>
  <p:slideViewPr>
    <p:cSldViewPr snapToGrid="0">
      <p:cViewPr varScale="1">
        <p:scale>
          <a:sx n="86" d="100"/>
          <a:sy n="86" d="100"/>
        </p:scale>
        <p:origin x="224" y="872"/>
      </p:cViewPr>
      <p:guideLst/>
    </p:cSldViewPr>
  </p:slideViewPr>
  <p:notesTextViewPr>
    <p:cViewPr>
      <p:scale>
        <a:sx n="1" d="1"/>
        <a:sy n="1" d="1"/>
      </p:scale>
      <p:origin x="0" y="0"/>
    </p:cViewPr>
  </p:notesTextViewPr>
  <p:notesViewPr>
    <p:cSldViewPr snapToGrid="0">
      <p:cViewPr varScale="1">
        <p:scale>
          <a:sx n="45" d="100"/>
          <a:sy n="45" d="100"/>
        </p:scale>
        <p:origin x="2478" y="3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97F6CE-C9BA-5B44-AF0F-C73B1C17650F}" type="datetime1">
              <a:rPr lang="en-US" smtClean="0"/>
              <a:t>12/16/20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E66DE-DB1C-43AA-B4F1-B9CA616C3851}" type="slidenum">
              <a:rPr lang="en-GB" smtClean="0"/>
              <a:t>‹#›</a:t>
            </a:fld>
            <a:endParaRPr lang="en-GB"/>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265" y="8685213"/>
            <a:ext cx="582535" cy="458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010390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D4A26-E586-E648-884B-C9B1EA03133F}" type="datetime1">
              <a:rPr lang="en-US" smtClean="0"/>
              <a:t>12/16/20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3F1CD-332F-48CC-8A24-9D0A5CE7D91D}" type="slidenum">
              <a:rPr lang="en-GB" smtClean="0"/>
              <a:t>‹#›</a:t>
            </a:fld>
            <a:endParaRPr lang="en-GB"/>
          </a:p>
        </p:txBody>
      </p:sp>
    </p:spTree>
    <p:extLst>
      <p:ext uri="{BB962C8B-B14F-4D97-AF65-F5344CB8AC3E}">
        <p14:creationId xmlns:p14="http://schemas.microsoft.com/office/powerpoint/2010/main" val="809250304"/>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3D9703A-F6B0-E34C-B7F9-5A8864FF4F07}" type="datetime1">
              <a:rPr lang="en-US" smtClean="0"/>
              <a:t>12/16/20</a:t>
            </a:fld>
            <a:endParaRPr lang="en-GB"/>
          </a:p>
        </p:txBody>
      </p:sp>
      <p:sp>
        <p:nvSpPr>
          <p:cNvPr id="5" name="Slide Number Placeholder 4"/>
          <p:cNvSpPr>
            <a:spLocks noGrp="1"/>
          </p:cNvSpPr>
          <p:nvPr>
            <p:ph type="sldNum" sz="quarter" idx="11"/>
          </p:nvPr>
        </p:nvSpPr>
        <p:spPr/>
        <p:txBody>
          <a:bodyPr/>
          <a:lstStyle/>
          <a:p>
            <a:fld id="{5033F1CD-332F-48CC-8A24-9D0A5CE7D91D}" type="slidenum">
              <a:rPr lang="en-GB" smtClean="0"/>
              <a:t>1</a:t>
            </a:fld>
            <a:endParaRPr lang="en-GB"/>
          </a:p>
        </p:txBody>
      </p:sp>
    </p:spTree>
    <p:extLst>
      <p:ext uri="{BB962C8B-B14F-4D97-AF65-F5344CB8AC3E}">
        <p14:creationId xmlns:p14="http://schemas.microsoft.com/office/powerpoint/2010/main" val="4209344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E251E9-812E-4854-B6DD-3E1C329A13AA}" type="slidenum">
              <a:rPr lang="en-GB" smtClean="0"/>
              <a:t>26</a:t>
            </a:fld>
            <a:endParaRPr lang="en-GB"/>
          </a:p>
        </p:txBody>
      </p:sp>
    </p:spTree>
    <p:extLst>
      <p:ext uri="{BB962C8B-B14F-4D97-AF65-F5344CB8AC3E}">
        <p14:creationId xmlns:p14="http://schemas.microsoft.com/office/powerpoint/2010/main" val="3067932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C51A3BE-CA11-4547-A39A-766971096B34}" type="datetime1">
              <a:rPr lang="en-US" smtClean="0"/>
              <a:t>12/16/20</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2B2CF9A-A7BF-1245-99D9-4054301C36E0}" type="datetime1">
              <a:rPr lang="en-US" smtClean="0"/>
              <a:t>12/16/20</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8F3968-5050-1740-9AB7-A06844E87E5F}" type="datetime1">
              <a:rPr lang="en-US" smtClean="0"/>
              <a:t>12/16/20</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A19A844-E33A-B644-A0FB-7455E93D924C}" type="datetime1">
              <a:rPr lang="en-US" smtClean="0"/>
              <a:t>12/16/20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610251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61E92BF-DA59-B546-88AE-9835521A3798}" type="datetime1">
              <a:rPr lang="en-US" smtClean="0"/>
              <a:t>12/16/20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033997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C78CAC-926A-EF4D-9608-460C3A301243}" type="datetime1">
              <a:rPr lang="en-US" smtClean="0"/>
              <a:t>12/16/20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321689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2675A6D-6B9B-6546-A3DC-004E809EED54}" type="datetime1">
              <a:rPr lang="en-US" smtClean="0"/>
              <a:t>12/16/20</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278732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55D89806-B328-B147-9EC9-15D0307996ED}" type="datetime1">
              <a:rPr lang="en-US" smtClean="0"/>
              <a:t>12/16/20</a:t>
            </a:fld>
            <a:endParaRPr lang="en-GB"/>
          </a:p>
        </p:txBody>
      </p:sp>
      <p:sp>
        <p:nvSpPr>
          <p:cNvPr id="8" name="Footer Placeholder 7"/>
          <p:cNvSpPr>
            <a:spLocks noGrp="1"/>
          </p:cNvSpPr>
          <p:nvPr>
            <p:ph type="ftr" sz="quarter" idx="11"/>
          </p:nvPr>
        </p:nvSpPr>
        <p:spPr/>
        <p:txBody>
          <a:bodyPr/>
          <a:lstStyle/>
          <a:p>
            <a:r>
              <a:rPr lang="fi-FI"/>
              <a:t>NTUA G. Bakas</a:t>
            </a:r>
            <a:endParaRPr lang="en-GB"/>
          </a:p>
        </p:txBody>
      </p:sp>
      <p:sp>
        <p:nvSpPr>
          <p:cNvPr id="9" name="Slide Number Placeholder 8"/>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05873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702FE0D6-14B8-A94B-B441-7BA984189CE2}" type="datetime1">
              <a:rPr lang="en-US" smtClean="0"/>
              <a:t>12/16/20</a:t>
            </a:fld>
            <a:endParaRPr lang="en-GB"/>
          </a:p>
        </p:txBody>
      </p:sp>
      <p:sp>
        <p:nvSpPr>
          <p:cNvPr id="4" name="Footer Placeholder 3"/>
          <p:cNvSpPr>
            <a:spLocks noGrp="1"/>
          </p:cNvSpPr>
          <p:nvPr>
            <p:ph type="ftr" sz="quarter" idx="11"/>
          </p:nvPr>
        </p:nvSpPr>
        <p:spPr/>
        <p:txBody>
          <a:bodyPr/>
          <a:lstStyle/>
          <a:p>
            <a:r>
              <a:rPr lang="fi-FI"/>
              <a:t>NTUA G. Bakas</a:t>
            </a:r>
            <a:endParaRPr lang="en-GB"/>
          </a:p>
        </p:txBody>
      </p:sp>
      <p:sp>
        <p:nvSpPr>
          <p:cNvPr id="5" name="Slide Number Placeholder 4"/>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400248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94EA8-7AEB-3247-9A81-8483D03B0462}" type="datetime1">
              <a:rPr lang="en-US" smtClean="0"/>
              <a:t>12/16/20</a:t>
            </a:fld>
            <a:endParaRPr lang="en-GB"/>
          </a:p>
        </p:txBody>
      </p:sp>
      <p:sp>
        <p:nvSpPr>
          <p:cNvPr id="3" name="Footer Placeholder 2"/>
          <p:cNvSpPr>
            <a:spLocks noGrp="1"/>
          </p:cNvSpPr>
          <p:nvPr>
            <p:ph type="ftr" sz="quarter" idx="11"/>
          </p:nvPr>
        </p:nvSpPr>
        <p:spPr/>
        <p:txBody>
          <a:bodyPr/>
          <a:lstStyle/>
          <a:p>
            <a:r>
              <a:rPr lang="fi-FI"/>
              <a:t>NTUA G. Bakas</a:t>
            </a:r>
            <a:endParaRPr lang="en-GB"/>
          </a:p>
        </p:txBody>
      </p:sp>
      <p:sp>
        <p:nvSpPr>
          <p:cNvPr id="4" name="Slide Number Placeholder 3"/>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36632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2E9315-386E-6846-8498-4330F1BBFC0A}" type="datetime1">
              <a:rPr lang="en-US" smtClean="0"/>
              <a:t>12/16/20</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9537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6" y="1289956"/>
            <a:ext cx="11185074" cy="49312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E394EB9-E681-C34A-89D4-D81E4C62EA5B}" type="datetime1">
              <a:rPr lang="en-US" smtClean="0"/>
              <a:t>12/16/20</a:t>
            </a:fld>
            <a:endParaRPr lang="en-US" dirty="0"/>
          </a:p>
        </p:txBody>
      </p:sp>
      <p:sp>
        <p:nvSpPr>
          <p:cNvPr id="9" name="Footer Placeholder 8"/>
          <p:cNvSpPr>
            <a:spLocks noGrp="1"/>
          </p:cNvSpPr>
          <p:nvPr>
            <p:ph type="ftr" sz="quarter" idx="11"/>
          </p:nvPr>
        </p:nvSpPr>
        <p:spPr/>
        <p:txBody>
          <a:bodyPr/>
          <a:lstStyle/>
          <a:p>
            <a:r>
              <a:rPr lang="fi-FI"/>
              <a:t>NTUA G. Bakas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itle 10"/>
          <p:cNvSpPr>
            <a:spLocks noGrp="1"/>
          </p:cNvSpPr>
          <p:nvPr>
            <p:ph type="title"/>
          </p:nvPr>
        </p:nvSpPr>
        <p:spPr>
          <a:xfrm>
            <a:off x="489856" y="-1"/>
            <a:ext cx="8882743" cy="1289957"/>
          </a:xfrm>
        </p:spPr>
        <p:txBody>
          <a:bodyPr/>
          <a:lstStyle/>
          <a:p>
            <a:r>
              <a:rPr lang="en-GB"/>
              <a:t>Click to edit Master title style</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20BF5D-E794-2B42-91EC-2A3B4450069D}" type="datetime1">
              <a:rPr lang="en-US" smtClean="0"/>
              <a:t>12/16/20</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961710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A4C039E-7082-7D42-AA91-9FF3EF6ADB5B}" type="datetime1">
              <a:rPr lang="en-US" smtClean="0"/>
              <a:t>12/16/20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912516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817B3FE-3894-A848-8D78-14007FB2FF94}" type="datetime1">
              <a:rPr lang="en-US" smtClean="0"/>
              <a:t>12/16/20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00584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DEEC64B-3E48-2F44-A6A9-A1C06A2C021E}" type="datetime1">
              <a:rPr lang="en-US" smtClean="0"/>
              <a:t>12/16/20</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265" y="0"/>
            <a:ext cx="9548949" cy="1255043"/>
          </a:xfrm>
        </p:spPr>
        <p:txBody>
          <a:bodyPr/>
          <a:lstStyle/>
          <a:p>
            <a:r>
              <a:rPr lang="en-GB"/>
              <a:t>Click to edit Master title style</a:t>
            </a:r>
            <a:endParaRPr lang="en-US" dirty="0"/>
          </a:p>
        </p:txBody>
      </p:sp>
      <p:sp>
        <p:nvSpPr>
          <p:cNvPr id="3" name="Content Placeholder 2"/>
          <p:cNvSpPr>
            <a:spLocks noGrp="1"/>
          </p:cNvSpPr>
          <p:nvPr>
            <p:ph sz="half" idx="1"/>
          </p:nvPr>
        </p:nvSpPr>
        <p:spPr>
          <a:xfrm>
            <a:off x="3264" y="1428330"/>
            <a:ext cx="6054635"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097586" y="1428329"/>
            <a:ext cx="6094413"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1E195D8-183A-7F4D-8D17-8ADC90214B8A}" type="datetime1">
              <a:rPr lang="en-US" smtClean="0"/>
              <a:t>12/16/20</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0" y="27154"/>
            <a:ext cx="9454243" cy="1148503"/>
          </a:xfrm>
        </p:spPr>
        <p:txBody>
          <a:bodyPr/>
          <a:lstStyle/>
          <a:p>
            <a:r>
              <a:rPr lang="en-GB"/>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DD0A991-48AE-1D43-8113-23F8EAF6681B}" type="datetime1">
              <a:rPr lang="en-US" smtClean="0"/>
              <a:t>12/16/20</a:t>
            </a:fld>
            <a:endParaRPr lang="en-US" dirty="0"/>
          </a:p>
        </p:txBody>
      </p:sp>
      <p:sp>
        <p:nvSpPr>
          <p:cNvPr id="8" name="Footer Placeholder 7"/>
          <p:cNvSpPr>
            <a:spLocks noGrp="1"/>
          </p:cNvSpPr>
          <p:nvPr>
            <p:ph type="ftr" sz="quarter" idx="11"/>
          </p:nvPr>
        </p:nvSpPr>
        <p:spPr/>
        <p:txBody>
          <a:body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C12579A-EC7F-EB4A-BC5C-80733D051D29}" type="datetime1">
              <a:rPr lang="en-US" smtClean="0"/>
              <a:t>12/16/20</a:t>
            </a:fld>
            <a:endParaRPr lang="en-US" dirty="0"/>
          </a:p>
        </p:txBody>
      </p:sp>
      <p:sp>
        <p:nvSpPr>
          <p:cNvPr id="4" name="Footer Placeholder 3"/>
          <p:cNvSpPr>
            <a:spLocks noGrp="1"/>
          </p:cNvSpPr>
          <p:nvPr>
            <p:ph type="ftr" sz="quarter" idx="11"/>
          </p:nvPr>
        </p:nvSpPr>
        <p:spPr/>
        <p:txBody>
          <a:bodyPr/>
          <a:lstStyle/>
          <a:p>
            <a:r>
              <a:rPr lang="fi-FI"/>
              <a:t>NTUA G. Bakas</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9454CD-6DAB-7942-9B1D-8F3E2B882464}" type="datetime1">
              <a:rPr lang="en-US" smtClean="0"/>
              <a:t>12/16/20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12483" y="5366222"/>
            <a:ext cx="825539" cy="80124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87284"/>
            <a:ext cx="3200400" cy="1121030"/>
          </a:xfrm>
        </p:spPr>
        <p:txBody>
          <a:bodyPr anchor="b">
            <a:normAutofit/>
          </a:bodyPr>
          <a:lstStyle>
            <a:lvl1pPr>
              <a:defRPr sz="3600" b="0">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4278086" y="87284"/>
            <a:ext cx="7727196" cy="62179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57200" y="1420586"/>
            <a:ext cx="3200400" cy="4884618"/>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D2CAD36-D42B-D445-A707-AA59905C7768}" type="datetime1">
              <a:rPr lang="en-US" smtClean="0"/>
              <a:t>12/16/20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fi-FI"/>
              <a:t>NTUA G. Bakas</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D1D63B8-BB32-E649-92D4-94351543394C}" type="datetime1">
              <a:rPr lang="en-US" smtClean="0"/>
              <a:t>12/16/20</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3895" y="32658"/>
            <a:ext cx="8161019" cy="1028700"/>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111160" y="1443930"/>
            <a:ext cx="11939326" cy="4857296"/>
          </a:xfrm>
          <a:prstGeom prst="rect">
            <a:avLst/>
          </a:prstGeom>
        </p:spPr>
        <p:txBody>
          <a:bodyPr vert="horz" lIns="0" tIns="45720" rIns="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D02AE22-A9EA-FE42-BAB8-AD1D7606FF2E}" type="datetime1">
              <a:rPr lang="en-US" smtClean="0"/>
              <a:t>12/16/20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i-FI"/>
              <a:t>NTUA G. Bakas</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flipV="1">
            <a:off x="555171" y="1273629"/>
            <a:ext cx="10657312" cy="16328"/>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12483" y="5499984"/>
            <a:ext cx="825539" cy="80124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41388"/>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A731C-B4EF-644F-8FDB-2EBA3EC9415A}" type="datetime1">
              <a:rPr lang="en-US" smtClean="0"/>
              <a:t>12/16/20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NTUA G. Bakas</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B5D5E-B83D-4048-87A4-9B83BCBFD02A}" type="slidenum">
              <a:rPr lang="en-GB" smtClean="0"/>
              <a:t>‹#›</a:t>
            </a:fld>
            <a:endParaRPr lang="en-GB"/>
          </a:p>
        </p:txBody>
      </p:sp>
    </p:spTree>
    <p:extLst>
      <p:ext uri="{BB962C8B-B14F-4D97-AF65-F5344CB8AC3E}">
        <p14:creationId xmlns:p14="http://schemas.microsoft.com/office/powerpoint/2010/main" val="34197293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10.png"/><Relationship Id="rId1" Type="http://schemas.openxmlformats.org/officeDocument/2006/relationships/slideLayout" Target="../slideLayouts/slideLayout7.xml"/><Relationship Id="rId4" Type="http://schemas.openxmlformats.org/officeDocument/2006/relationships/image" Target="../media/image610.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gif"/><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gif"/><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799" y="413267"/>
            <a:ext cx="10058400" cy="3015733"/>
          </a:xfrm>
        </p:spPr>
        <p:txBody>
          <a:bodyPr anchor="t">
            <a:noAutofit/>
          </a:bodyPr>
          <a:lstStyle/>
          <a:p>
            <a:pPr algn="ctr"/>
            <a:br>
              <a:rPr lang="en-US" sz="4400" dirty="0"/>
            </a:br>
            <a:r>
              <a:rPr lang="en-US" sz="4400" dirty="0"/>
              <a:t>NTUA Report</a:t>
            </a:r>
            <a:br>
              <a:rPr lang="en-US" sz="4400" dirty="0"/>
            </a:br>
            <a:br>
              <a:rPr lang="en-US" sz="4400" dirty="0"/>
            </a:br>
            <a:r>
              <a:rPr lang="en-US" sz="4400" dirty="0"/>
              <a:t>21/12/2020</a:t>
            </a:r>
            <a:endParaRPr lang="en-GB" sz="4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779" y="4589506"/>
            <a:ext cx="1083373" cy="10206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393" y="4589506"/>
            <a:ext cx="1048465" cy="1048465"/>
          </a:xfrm>
          <a:prstGeom prst="rect">
            <a:avLst/>
          </a:prstGeom>
        </p:spPr>
      </p:pic>
      <p:sp>
        <p:nvSpPr>
          <p:cNvPr id="3" name="TextBox 2"/>
          <p:cNvSpPr txBox="1"/>
          <p:nvPr/>
        </p:nvSpPr>
        <p:spPr>
          <a:xfrm>
            <a:off x="1138645" y="3871472"/>
            <a:ext cx="9914709" cy="369332"/>
          </a:xfrm>
          <a:prstGeom prst="rect">
            <a:avLst/>
          </a:prstGeom>
          <a:noFill/>
        </p:spPr>
        <p:txBody>
          <a:bodyPr wrap="square" rtlCol="0">
            <a:spAutoFit/>
          </a:bodyPr>
          <a:lstStyle/>
          <a:p>
            <a:pPr algn="ctr"/>
            <a:r>
              <a:rPr lang="en-US" dirty="0"/>
              <a:t>Georgios </a:t>
            </a:r>
            <a:r>
              <a:rPr lang="en-US" dirty="0" err="1"/>
              <a:t>Bakas</a:t>
            </a:r>
            <a:endParaRPr lang="en-US" dirty="0"/>
          </a:p>
        </p:txBody>
      </p:sp>
    </p:spTree>
    <p:extLst>
      <p:ext uri="{BB962C8B-B14F-4D97-AF65-F5344CB8AC3E}">
        <p14:creationId xmlns:p14="http://schemas.microsoft.com/office/powerpoint/2010/main" val="25870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
        <p:nvSpPr>
          <p:cNvPr id="4" name="Title 1">
            <a:extLst>
              <a:ext uri="{FF2B5EF4-FFF2-40B4-BE49-F238E27FC236}">
                <a16:creationId xmlns:a16="http://schemas.microsoft.com/office/drawing/2014/main" id="{3083DD9B-99AA-9C4C-9289-61348B6E3205}"/>
              </a:ext>
            </a:extLst>
          </p:cNvPr>
          <p:cNvSpPr txBox="1">
            <a:spLocks/>
          </p:cNvSpPr>
          <p:nvPr/>
        </p:nvSpPr>
        <p:spPr>
          <a:xfrm>
            <a:off x="2324100" y="125812"/>
            <a:ext cx="7543800" cy="42296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2500" u="sng" dirty="0"/>
              <a:t>Top Quark -- Top </a:t>
            </a:r>
            <a:r>
              <a:rPr lang="en-US" sz="2500" u="sng" dirty="0" err="1"/>
              <a:t>AntiTop</a:t>
            </a:r>
            <a:r>
              <a:rPr lang="en-US" sz="2500" u="sng" dirty="0"/>
              <a:t> system decay</a:t>
            </a:r>
            <a:endParaRPr lang="en-GB" sz="2500" u="sng" dirty="0"/>
          </a:p>
          <a:p>
            <a:pPr algn="ctr"/>
            <a:endParaRPr lang="en-GB" sz="2500" dirty="0"/>
          </a:p>
        </p:txBody>
      </p:sp>
      <p:pic>
        <p:nvPicPr>
          <p:cNvPr id="6" name="Picture 5">
            <a:extLst>
              <a:ext uri="{FF2B5EF4-FFF2-40B4-BE49-F238E27FC236}">
                <a16:creationId xmlns:a16="http://schemas.microsoft.com/office/drawing/2014/main" id="{148DF8AA-1795-274D-925F-2226FE6675B1}"/>
              </a:ext>
            </a:extLst>
          </p:cNvPr>
          <p:cNvPicPr>
            <a:picLocks noChangeAspect="1"/>
          </p:cNvPicPr>
          <p:nvPr/>
        </p:nvPicPr>
        <p:blipFill>
          <a:blip r:embed="rId2"/>
          <a:stretch>
            <a:fillRect/>
          </a:stretch>
        </p:blipFill>
        <p:spPr>
          <a:xfrm>
            <a:off x="1" y="4137540"/>
            <a:ext cx="6096000" cy="1873983"/>
          </a:xfrm>
          <a:prstGeom prst="rect">
            <a:avLst/>
          </a:prstGeom>
        </p:spPr>
      </p:pic>
      <p:pic>
        <p:nvPicPr>
          <p:cNvPr id="7" name="Picture 6">
            <a:extLst>
              <a:ext uri="{FF2B5EF4-FFF2-40B4-BE49-F238E27FC236}">
                <a16:creationId xmlns:a16="http://schemas.microsoft.com/office/drawing/2014/main" id="{86E88C0C-B1C1-F64E-BD83-71C23513C7B5}"/>
              </a:ext>
            </a:extLst>
          </p:cNvPr>
          <p:cNvPicPr>
            <a:picLocks noChangeAspect="1"/>
          </p:cNvPicPr>
          <p:nvPr/>
        </p:nvPicPr>
        <p:blipFill>
          <a:blip r:embed="rId3"/>
          <a:stretch>
            <a:fillRect/>
          </a:stretch>
        </p:blipFill>
        <p:spPr>
          <a:xfrm>
            <a:off x="452193" y="1635753"/>
            <a:ext cx="2130324" cy="1793247"/>
          </a:xfrm>
          <a:prstGeom prst="rect">
            <a:avLst/>
          </a:prstGeom>
        </p:spPr>
      </p:pic>
      <p:sp>
        <p:nvSpPr>
          <p:cNvPr id="8" name="TextBox 7">
            <a:extLst>
              <a:ext uri="{FF2B5EF4-FFF2-40B4-BE49-F238E27FC236}">
                <a16:creationId xmlns:a16="http://schemas.microsoft.com/office/drawing/2014/main" id="{4C7E0EFA-6002-8641-A429-29A59F06C973}"/>
              </a:ext>
            </a:extLst>
          </p:cNvPr>
          <p:cNvSpPr txBox="1"/>
          <p:nvPr/>
        </p:nvSpPr>
        <p:spPr>
          <a:xfrm>
            <a:off x="338224" y="5978865"/>
            <a:ext cx="2904134" cy="338554"/>
          </a:xfrm>
          <a:prstGeom prst="rect">
            <a:avLst/>
          </a:prstGeom>
          <a:noFill/>
        </p:spPr>
        <p:txBody>
          <a:bodyPr wrap="square" rtlCol="0">
            <a:spAutoFit/>
          </a:bodyPr>
          <a:lstStyle/>
          <a:p>
            <a:pPr algn="ctr"/>
            <a:r>
              <a:rPr lang="en-US" sz="1600" dirty="0"/>
              <a:t>Gluon Fusion is dominant at LHC</a:t>
            </a:r>
            <a:endParaRPr lang="en-GB" sz="1600" dirty="0"/>
          </a:p>
        </p:txBody>
      </p:sp>
      <p:pic>
        <p:nvPicPr>
          <p:cNvPr id="9" name="Picture 8">
            <a:extLst>
              <a:ext uri="{FF2B5EF4-FFF2-40B4-BE49-F238E27FC236}">
                <a16:creationId xmlns:a16="http://schemas.microsoft.com/office/drawing/2014/main" id="{EFCD21DF-4B9B-724E-990E-F97091B69C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6782" y="2258461"/>
            <a:ext cx="4979884" cy="3671069"/>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E91BB5-FD54-694C-8A96-3D73EF52D3DD}"/>
                  </a:ext>
                </a:extLst>
              </p:cNvPr>
              <p:cNvSpPr txBox="1"/>
              <p:nvPr/>
            </p:nvSpPr>
            <p:spPr>
              <a:xfrm>
                <a:off x="0" y="587712"/>
                <a:ext cx="4396435" cy="356988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j-lt"/>
                  </a:rPr>
                  <a:t>Mass: 172.44 ± 0.13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𝐺𝑒𝑉</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den>
                    </m:f>
                  </m:oMath>
                </a14:m>
                <a:endParaRPr lang="en-GB"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Top Quark decay:</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d>
                      <m:dPr>
                        <m:ctrlPr>
                          <a:rPr lang="en-US" b="0"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𝑡</m:t>
                            </m:r>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W</m:t>
                            </m:r>
                          </m:e>
                          <m:sup>
                            <m:r>
                              <a:rPr lang="en-US" b="0" i="0" smtClean="0">
                                <a:latin typeface="Cambria Math" panose="02040503050406030204" pitchFamily="18" charset="0"/>
                              </a:rPr>
                              <m:t>−</m:t>
                            </m:r>
                          </m:sup>
                        </m:sSup>
                        <m:r>
                          <a:rPr lang="en-US" b="0" i="0"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𝑏</m:t>
                            </m:r>
                          </m:e>
                        </m:acc>
                      </m:e>
                    </m:d>
                  </m:oMath>
                </a14:m>
                <a:endParaRPr lang="en-US" b="0" dirty="0">
                  <a:latin typeface="+mj-lt"/>
                </a:endParaRPr>
              </a:p>
              <a:p>
                <a:pPr marL="285750" indent="-285750">
                  <a:buFont typeface="Arial" panose="020B0604020202020204" pitchFamily="34" charset="0"/>
                  <a:buChar char="•"/>
                </a:pPr>
                <a:endParaRPr lang="en-US" b="0"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Top quark pair production</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oMath>
                </a14:m>
                <a:endParaRPr lang="en-US" b="0" dirty="0">
                  <a:latin typeface="+mj-lt"/>
                </a:endParaRP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oMath>
                </a14:m>
                <a:endParaRPr lang="en-US" b="0" dirty="0">
                  <a:latin typeface="+mj-lt"/>
                </a:endParaRPr>
              </a:p>
            </p:txBody>
          </p:sp>
        </mc:Choice>
        <mc:Fallback xmlns="">
          <p:sp>
            <p:nvSpPr>
              <p:cNvPr id="5" name="TextBox 4">
                <a:extLst>
                  <a:ext uri="{FF2B5EF4-FFF2-40B4-BE49-F238E27FC236}">
                    <a16:creationId xmlns:a16="http://schemas.microsoft.com/office/drawing/2014/main" id="{87E91BB5-FD54-694C-8A96-3D73EF52D3DD}"/>
                  </a:ext>
                </a:extLst>
              </p:cNvPr>
              <p:cNvSpPr txBox="1">
                <a:spLocks noRot="1" noChangeAspect="1" noMove="1" noResize="1" noEditPoints="1" noAdjustHandles="1" noChangeArrowheads="1" noChangeShapeType="1" noTextEdit="1"/>
              </p:cNvSpPr>
              <p:nvPr/>
            </p:nvSpPr>
            <p:spPr>
              <a:xfrm>
                <a:off x="0" y="587712"/>
                <a:ext cx="4396435" cy="3569888"/>
              </a:xfrm>
              <a:prstGeom prst="rect">
                <a:avLst/>
              </a:prstGeom>
              <a:blipFill>
                <a:blip r:embed="rId5"/>
                <a:stretch>
                  <a:fillRect l="-865" b="-1064"/>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F6E12C-CC53-D349-A9E2-8F5EC180F46B}"/>
                  </a:ext>
                </a:extLst>
              </p:cNvPr>
              <p:cNvSpPr txBox="1"/>
              <p:nvPr/>
            </p:nvSpPr>
            <p:spPr>
              <a:xfrm>
                <a:off x="5601449" y="676101"/>
                <a:ext cx="6590551" cy="1339790"/>
              </a:xfrm>
              <a:prstGeom prst="rect">
                <a:avLst/>
              </a:prstGeom>
              <a:noFill/>
            </p:spPr>
            <p:txBody>
              <a:bodyPr wrap="square" rtlCol="0">
                <a:spAutoFit/>
              </a:bodyPr>
              <a:lstStyle/>
              <a:p>
                <a:pPr marL="342900" indent="-342900">
                  <a:buFont typeface="+mj-lt"/>
                  <a:buAutoNum type="arabicPeriod"/>
                </a:pPr>
                <a14:m>
                  <m:oMath xmlns:m="http://schemas.openxmlformats.org/officeDocument/2006/math">
                    <m:r>
                      <a:rPr lang="en-US" sz="1600" b="0" i="1" smtClean="0">
                        <a:latin typeface="Cambria Math" panose="02040503050406030204" pitchFamily="18" charset="0"/>
                      </a:rPr>
                      <m:t>𝑡</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𝑡</m:t>
                        </m:r>
                      </m:e>
                    </m:acc>
                    <m:r>
                      <a:rPr lang="en-US" sz="1600" b="0" i="1"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𝑊</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𝑏</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𝑊</m:t>
                        </m:r>
                      </m:e>
                      <m:sup>
                        <m:r>
                          <a:rPr lang="en-US" sz="1600" b="0" i="1" smtClean="0">
                            <a:latin typeface="Cambria Math" panose="02040503050406030204" pitchFamily="18" charset="0"/>
                          </a:rPr>
                          <m:t>−</m:t>
                        </m:r>
                      </m:sup>
                    </m:sSup>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𝑏</m:t>
                        </m:r>
                      </m:e>
                    </m:acc>
                    <m:r>
                      <a:rPr lang="en-US" sz="1600" b="0" i="1" smtClean="0">
                        <a:latin typeface="Cambria Math" panose="02040503050406030204" pitchFamily="18" charset="0"/>
                      </a:rPr>
                      <m:t> →</m:t>
                    </m:r>
                    <m:r>
                      <a:rPr lang="en-US" sz="1600" b="0" i="1" smtClean="0">
                        <a:latin typeface="Cambria Math" panose="02040503050406030204" pitchFamily="18" charset="0"/>
                      </a:rPr>
                      <m:t>𝑞</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𝑞</m:t>
                        </m:r>
                      </m:e>
                    </m:acc>
                    <m:r>
                      <a:rPr lang="en-US" sz="1600" b="0" i="1" smtClean="0">
                        <a:latin typeface="Cambria Math" panose="02040503050406030204" pitchFamily="18" charset="0"/>
                      </a:rPr>
                      <m:t>𝑏</m:t>
                    </m:r>
                    <m:r>
                      <a:rPr lang="en-US" sz="1600" b="0" i="1"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𝑞</m:t>
                        </m:r>
                      </m:e>
                      <m:sup>
                        <m:r>
                          <a:rPr lang="en-US" sz="1600" b="0" i="1" smtClean="0">
                            <a:latin typeface="Cambria Math" panose="02040503050406030204" pitchFamily="18" charset="0"/>
                          </a:rPr>
                          <m:t>′′</m:t>
                        </m:r>
                      </m:sup>
                    </m:sSup>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𝑏</m:t>
                        </m:r>
                      </m:e>
                    </m:acc>
                    <m:sSup>
                      <m:sSupPr>
                        <m:ctrlPr>
                          <a:rPr lang="en-US" sz="1600" b="0" i="1" smtClean="0">
                            <a:latin typeface="Cambria Math" panose="02040503050406030204" pitchFamily="18" charset="0"/>
                          </a:rPr>
                        </m:ctrlPr>
                      </m:sSup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𝑞</m:t>
                            </m:r>
                          </m:e>
                        </m:acc>
                      </m:e>
                      <m:sup>
                        <m:r>
                          <a:rPr lang="en-US" sz="1600" b="0" i="1" smtClean="0">
                            <a:latin typeface="Cambria Math" panose="02040503050406030204" pitchFamily="18" charset="0"/>
                          </a:rPr>
                          <m:t>′′</m:t>
                        </m:r>
                      </m:sup>
                    </m:sSup>
                    <m:r>
                      <a:rPr lang="en-US" sz="1600" b="0" i="1" smtClean="0">
                        <a:latin typeface="Cambria Math" panose="02040503050406030204" pitchFamily="18" charset="0"/>
                      </a:rPr>
                      <m:t> </m:t>
                    </m:r>
                  </m:oMath>
                </a14:m>
                <a:r>
                  <a:rPr lang="en-GB" sz="1600" dirty="0">
                    <a:latin typeface="+mj-lt"/>
                  </a:rPr>
                  <a:t> (45.7 %) </a:t>
                </a:r>
                <a:r>
                  <a:rPr lang="en-GB" sz="1600" dirty="0">
                    <a:latin typeface="+mj-lt"/>
                    <a:sym typeface="Wingdings" panose="05000000000000000000" pitchFamily="2" charset="2"/>
                  </a:rPr>
                  <a:t> hadronic</a:t>
                </a:r>
              </a:p>
              <a:p>
                <a:pPr marL="342900" indent="-342900">
                  <a:buFont typeface="+mj-lt"/>
                  <a:buAutoNum type="arabicPeriod"/>
                </a:pPr>
                <a:endParaRPr lang="en-US" sz="1600" dirty="0">
                  <a:latin typeface="+mj-lt"/>
                </a:endParaRPr>
              </a:p>
              <a:p>
                <a:pPr marL="342900" indent="-342900">
                  <a:buFont typeface="+mj-lt"/>
                  <a:buAutoNum type="arabicPeriod"/>
                </a:pPr>
                <a14:m>
                  <m:oMath xmlns:m="http://schemas.openxmlformats.org/officeDocument/2006/math">
                    <m:r>
                      <a:rPr lang="en-US" sz="1600" i="1">
                        <a:latin typeface="Cambria Math" panose="02040503050406030204" pitchFamily="18" charset="0"/>
                      </a:rPr>
                      <m:t>𝑡</m:t>
                    </m:r>
                    <m:acc>
                      <m:accPr>
                        <m:chr m:val="̅"/>
                        <m:ctrlPr>
                          <a:rPr lang="en-US" sz="1600" i="1">
                            <a:latin typeface="Cambria Math" panose="02040503050406030204" pitchFamily="18" charset="0"/>
                          </a:rPr>
                        </m:ctrlPr>
                      </m:accPr>
                      <m:e>
                        <m:r>
                          <a:rPr lang="en-US" sz="1600" i="1">
                            <a:latin typeface="Cambria Math" panose="02040503050406030204" pitchFamily="18" charset="0"/>
                          </a:rPr>
                          <m:t>𝑡</m:t>
                        </m:r>
                      </m:e>
                    </m:acc>
                    <m: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rPr>
                          <m:t>𝑊</m:t>
                        </m:r>
                      </m:e>
                      <m:sup>
                        <m:r>
                          <a:rPr lang="en-US" sz="1600" i="1">
                            <a:latin typeface="Cambria Math" panose="02040503050406030204" pitchFamily="18" charset="0"/>
                          </a:rPr>
                          <m:t>+</m:t>
                        </m:r>
                      </m:sup>
                    </m:sSup>
                    <m:r>
                      <a:rPr lang="en-US" sz="1600" i="1">
                        <a:latin typeface="Cambria Math" panose="02040503050406030204" pitchFamily="18" charset="0"/>
                      </a:rPr>
                      <m:t>𝑏</m:t>
                    </m:r>
                    <m:sSup>
                      <m:sSupPr>
                        <m:ctrlPr>
                          <a:rPr lang="en-US" sz="1600" i="1">
                            <a:latin typeface="Cambria Math" panose="02040503050406030204" pitchFamily="18" charset="0"/>
                          </a:rPr>
                        </m:ctrlPr>
                      </m:sSupPr>
                      <m:e>
                        <m:r>
                          <a:rPr lang="en-US" sz="1600" i="1">
                            <a:latin typeface="Cambria Math" panose="02040503050406030204" pitchFamily="18" charset="0"/>
                          </a:rPr>
                          <m:t>𝑊</m:t>
                        </m:r>
                      </m:e>
                      <m:sup>
                        <m:r>
                          <a:rPr lang="en-US" sz="1600" i="1">
                            <a:latin typeface="Cambria Math" panose="02040503050406030204" pitchFamily="18" charset="0"/>
                          </a:rPr>
                          <m:t>−</m:t>
                        </m:r>
                      </m:sup>
                    </m:sSup>
                    <m:acc>
                      <m:accPr>
                        <m:chr m:val="̅"/>
                        <m:ctrlPr>
                          <a:rPr lang="en-US" sz="1600" i="1">
                            <a:latin typeface="Cambria Math" panose="02040503050406030204" pitchFamily="18" charset="0"/>
                          </a:rPr>
                        </m:ctrlPr>
                      </m:accPr>
                      <m:e>
                        <m:r>
                          <a:rPr lang="en-US" sz="1600" i="1">
                            <a:latin typeface="Cambria Math" panose="02040503050406030204" pitchFamily="18" charset="0"/>
                          </a:rPr>
                          <m:t>𝑏</m:t>
                        </m:r>
                      </m:e>
                    </m:acc>
                    <m:r>
                      <a:rPr lang="en-US" sz="1600" i="1">
                        <a:latin typeface="Cambria Math" panose="02040503050406030204" pitchFamily="18" charset="0"/>
                      </a:rPr>
                      <m:t> →</m:t>
                    </m:r>
                    <m:r>
                      <a:rPr lang="en-US" sz="1600" i="1">
                        <a:latin typeface="Cambria Math" panose="02040503050406030204" pitchFamily="18" charset="0"/>
                      </a:rPr>
                      <m:t>𝑞</m:t>
                    </m:r>
                    <m:sSup>
                      <m:sSupPr>
                        <m:ctrlPr>
                          <a:rPr lang="en-US" sz="1600" b="0" i="1" smtClean="0">
                            <a:latin typeface="Cambria Math" panose="02040503050406030204" pitchFamily="18" charset="0"/>
                          </a:rPr>
                        </m:ctrlPr>
                      </m:sSupPr>
                      <m:e>
                        <m:acc>
                          <m:accPr>
                            <m:chr m:val="̅"/>
                            <m:ctrlPr>
                              <a:rPr lang="en-US" sz="1600" i="1">
                                <a:latin typeface="Cambria Math" panose="02040503050406030204" pitchFamily="18" charset="0"/>
                              </a:rPr>
                            </m:ctrlPr>
                          </m:accPr>
                          <m:e>
                            <m:r>
                              <a:rPr lang="en-US" sz="1600" i="1">
                                <a:latin typeface="Cambria Math" panose="02040503050406030204" pitchFamily="18" charset="0"/>
                              </a:rPr>
                              <m:t>𝑞</m:t>
                            </m:r>
                          </m:e>
                        </m:acc>
                      </m:e>
                      <m:sup>
                        <m:r>
                          <a:rPr lang="en-US" sz="1600" b="0" i="1" smtClean="0">
                            <a:latin typeface="Cambria Math" panose="02040503050406030204" pitchFamily="18" charset="0"/>
                          </a:rPr>
                          <m:t>′</m:t>
                        </m:r>
                      </m:sup>
                    </m:sSup>
                    <m:r>
                      <a:rPr lang="en-US" sz="1600" i="1">
                        <a:latin typeface="Cambria Math" panose="02040503050406030204" pitchFamily="18" charset="0"/>
                      </a:rPr>
                      <m:t>𝑏</m:t>
                    </m:r>
                    <m: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b="0" i="1" smtClean="0">
                            <a:latin typeface="Cambria Math" panose="02040503050406030204" pitchFamily="18" charset="0"/>
                          </a:rPr>
                          <m:t>𝑙</m:t>
                        </m:r>
                      </m:e>
                      <m:sup>
                        <m:r>
                          <a:rPr lang="en-US" sz="1600" b="0" i="1" smtClean="0">
                            <a:latin typeface="Cambria Math" panose="02040503050406030204" pitchFamily="18" charset="0"/>
                          </a:rPr>
                          <m:t>−</m:t>
                        </m:r>
                      </m:sup>
                    </m:sSup>
                    <m:acc>
                      <m:accPr>
                        <m:chr m:val="̅"/>
                        <m:ctrlPr>
                          <a:rPr lang="en-US" sz="1600" i="1" smtClean="0">
                            <a:latin typeface="Cambria Math" panose="02040503050406030204" pitchFamily="18" charset="0"/>
                          </a:rPr>
                        </m:ctrlPr>
                      </m:accPr>
                      <m:e>
                        <m:sSub>
                          <m:sSubPr>
                            <m:ctrlPr>
                              <a:rPr lang="el-GR" sz="1600" b="0" i="1" smtClean="0">
                                <a:latin typeface="Cambria Math" panose="02040503050406030204" pitchFamily="18" charset="0"/>
                              </a:rPr>
                            </m:ctrlPr>
                          </m:sSubPr>
                          <m:e>
                            <m:r>
                              <a:rPr lang="el-GR" sz="1600" b="0" i="1" smtClean="0">
                                <a:latin typeface="Cambria Math" panose="02040503050406030204" pitchFamily="18" charset="0"/>
                              </a:rPr>
                              <m:t>𝜈</m:t>
                            </m:r>
                          </m:e>
                          <m:sub>
                            <m:r>
                              <a:rPr lang="en-US" sz="1600" b="0" i="1" smtClean="0">
                                <a:latin typeface="Cambria Math" panose="02040503050406030204" pitchFamily="18" charset="0"/>
                              </a:rPr>
                              <m:t>𝑙</m:t>
                            </m:r>
                          </m:sub>
                        </m:sSub>
                      </m:e>
                    </m:acc>
                    <m:acc>
                      <m:accPr>
                        <m:chr m:val="̅"/>
                        <m:ctrlPr>
                          <a:rPr lang="en-US" sz="1600" i="1">
                            <a:latin typeface="Cambria Math" panose="02040503050406030204" pitchFamily="18" charset="0"/>
                          </a:rPr>
                        </m:ctrlPr>
                      </m:accPr>
                      <m:e>
                        <m:r>
                          <a:rPr lang="en-US" sz="1600" i="1">
                            <a:latin typeface="Cambria Math" panose="02040503050406030204" pitchFamily="18" charset="0"/>
                          </a:rPr>
                          <m:t>𝑏</m:t>
                        </m:r>
                      </m:e>
                    </m:acc>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𝑙</m:t>
                        </m:r>
                      </m:e>
                      <m:sup>
                        <m:r>
                          <a:rPr lang="en-US" sz="1600" b="0" i="1" smtClean="0">
                            <a:latin typeface="Cambria Math" panose="02040503050406030204" pitchFamily="18" charset="0"/>
                          </a:rPr>
                          <m:t>+</m:t>
                        </m:r>
                      </m:sup>
                    </m:sSup>
                    <m:sSub>
                      <m:sSubPr>
                        <m:ctrlPr>
                          <a:rPr lang="el-GR" sz="1600" b="0" i="1" smtClean="0">
                            <a:latin typeface="Cambria Math" panose="02040503050406030204" pitchFamily="18" charset="0"/>
                          </a:rPr>
                        </m:ctrlPr>
                      </m:sSubPr>
                      <m:e>
                        <m:r>
                          <a:rPr lang="el-GR" sz="1600" b="0" i="1" smtClean="0">
                            <a:latin typeface="Cambria Math" panose="02040503050406030204" pitchFamily="18" charset="0"/>
                          </a:rPr>
                          <m:t>𝜈</m:t>
                        </m:r>
                      </m:e>
                      <m:sub>
                        <m:r>
                          <a:rPr lang="en-US" sz="1600" b="0" i="1" smtClean="0">
                            <a:latin typeface="Cambria Math" panose="02040503050406030204" pitchFamily="18" charset="0"/>
                          </a:rPr>
                          <m:t>𝑙</m:t>
                        </m:r>
                      </m:sub>
                    </m:sSub>
                    <m:r>
                      <a:rPr lang="en-US" sz="1600" b="0" i="1" smtClean="0">
                        <a:latin typeface="Cambria Math" panose="02040503050406030204" pitchFamily="18" charset="0"/>
                      </a:rPr>
                      <m:t>𝑏</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𝑞</m:t>
                        </m:r>
                      </m:e>
                      <m:sup>
                        <m:r>
                          <a:rPr lang="en-US" sz="1600" b="0" i="1" smtClean="0">
                            <a:latin typeface="Cambria Math" panose="02040503050406030204" pitchFamily="18" charset="0"/>
                          </a:rPr>
                          <m:t>′′</m:t>
                        </m:r>
                      </m:sup>
                    </m:sSup>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𝑞</m:t>
                        </m:r>
                      </m:e>
                    </m:acc>
                    <m:r>
                      <a:rPr lang="en-US" sz="1600" b="0" i="1" smtClean="0">
                        <a:latin typeface="Cambria Math" panose="02040503050406030204" pitchFamily="18" charset="0"/>
                      </a:rPr>
                      <m:t>′′′</m:t>
                    </m:r>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𝑏</m:t>
                        </m:r>
                      </m:e>
                    </m:acc>
                  </m:oMath>
                </a14:m>
                <a:r>
                  <a:rPr lang="en-GB" sz="1600" dirty="0">
                    <a:latin typeface="+mj-lt"/>
                  </a:rPr>
                  <a:t> (43.8 %) </a:t>
                </a:r>
                <a:r>
                  <a:rPr lang="en-GB" sz="1600" dirty="0">
                    <a:latin typeface="+mj-lt"/>
                    <a:sym typeface="Wingdings" panose="05000000000000000000" pitchFamily="2" charset="2"/>
                  </a:rPr>
                  <a:t> </a:t>
                </a:r>
                <a:r>
                  <a:rPr lang="en-GB" sz="1600" dirty="0" err="1">
                    <a:latin typeface="+mj-lt"/>
                    <a:sym typeface="Wingdings" panose="05000000000000000000" pitchFamily="2" charset="2"/>
                  </a:rPr>
                  <a:t>semileptonic</a:t>
                </a:r>
                <a:endParaRPr lang="en-GB" sz="1600" dirty="0">
                  <a:latin typeface="+mj-lt"/>
                  <a:sym typeface="Wingdings" panose="05000000000000000000" pitchFamily="2" charset="2"/>
                </a:endParaRPr>
              </a:p>
              <a:p>
                <a:pPr marL="342900" indent="-342900">
                  <a:buFont typeface="+mj-lt"/>
                  <a:buAutoNum type="arabicPeriod"/>
                </a:pPr>
                <a:endParaRPr lang="en-US" sz="1600" dirty="0">
                  <a:latin typeface="+mj-lt"/>
                </a:endParaRPr>
              </a:p>
              <a:p>
                <a:pPr marL="342900" indent="-342900">
                  <a:buFont typeface="+mj-lt"/>
                  <a:buAutoNum type="arabicPeriod"/>
                </a:pPr>
                <a14:m>
                  <m:oMath xmlns:m="http://schemas.openxmlformats.org/officeDocument/2006/math">
                    <m:r>
                      <a:rPr lang="en-US" sz="1600" i="1">
                        <a:latin typeface="Cambria Math" panose="02040503050406030204" pitchFamily="18" charset="0"/>
                      </a:rPr>
                      <m:t>𝑡</m:t>
                    </m:r>
                    <m:acc>
                      <m:accPr>
                        <m:chr m:val="̅"/>
                        <m:ctrlPr>
                          <a:rPr lang="en-US" sz="1600" i="1">
                            <a:latin typeface="Cambria Math" panose="02040503050406030204" pitchFamily="18" charset="0"/>
                          </a:rPr>
                        </m:ctrlPr>
                      </m:accPr>
                      <m:e>
                        <m:r>
                          <a:rPr lang="en-US" sz="1600" i="1">
                            <a:latin typeface="Cambria Math" panose="02040503050406030204" pitchFamily="18" charset="0"/>
                          </a:rPr>
                          <m:t>𝑡</m:t>
                        </m:r>
                      </m:e>
                    </m:acc>
                    <m: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rPr>
                          <m:t>𝑊</m:t>
                        </m:r>
                      </m:e>
                      <m:sup>
                        <m:r>
                          <a:rPr lang="en-US" sz="1600" i="1">
                            <a:latin typeface="Cambria Math" panose="02040503050406030204" pitchFamily="18" charset="0"/>
                          </a:rPr>
                          <m:t>+</m:t>
                        </m:r>
                      </m:sup>
                    </m:sSup>
                    <m:r>
                      <a:rPr lang="en-US" sz="1600" i="1">
                        <a:latin typeface="Cambria Math" panose="02040503050406030204" pitchFamily="18" charset="0"/>
                      </a:rPr>
                      <m:t>𝑏</m:t>
                    </m:r>
                    <m:sSup>
                      <m:sSupPr>
                        <m:ctrlPr>
                          <a:rPr lang="en-US" sz="1600" i="1">
                            <a:latin typeface="Cambria Math" panose="02040503050406030204" pitchFamily="18" charset="0"/>
                          </a:rPr>
                        </m:ctrlPr>
                      </m:sSupPr>
                      <m:e>
                        <m:r>
                          <a:rPr lang="en-US" sz="1600" i="1">
                            <a:latin typeface="Cambria Math" panose="02040503050406030204" pitchFamily="18" charset="0"/>
                          </a:rPr>
                          <m:t>𝑊</m:t>
                        </m:r>
                      </m:e>
                      <m:sup>
                        <m:r>
                          <a:rPr lang="en-US" sz="1600" i="1">
                            <a:latin typeface="Cambria Math" panose="02040503050406030204" pitchFamily="18" charset="0"/>
                          </a:rPr>
                          <m:t>−</m:t>
                        </m:r>
                      </m:sup>
                    </m:sSup>
                    <m:acc>
                      <m:accPr>
                        <m:chr m:val="̅"/>
                        <m:ctrlPr>
                          <a:rPr lang="en-US" sz="1600" i="1">
                            <a:latin typeface="Cambria Math" panose="02040503050406030204" pitchFamily="18" charset="0"/>
                          </a:rPr>
                        </m:ctrlPr>
                      </m:accPr>
                      <m:e>
                        <m:r>
                          <a:rPr lang="en-US" sz="1600" i="1">
                            <a:latin typeface="Cambria Math" panose="02040503050406030204" pitchFamily="18" charset="0"/>
                          </a:rPr>
                          <m:t>𝑏</m:t>
                        </m:r>
                      </m:e>
                    </m:acc>
                    <m:r>
                      <a:rPr lang="en-US" sz="1600" i="1">
                        <a:latin typeface="Cambria Math" panose="02040503050406030204" pitchFamily="18" charset="0"/>
                      </a:rPr>
                      <m:t>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𝑙</m:t>
                        </m:r>
                      </m:e>
                      <m:sup>
                        <m:r>
                          <a:rPr lang="en-US" sz="1600" b="0" i="1" smtClean="0">
                            <a:latin typeface="Cambria Math" panose="02040503050406030204" pitchFamily="18" charset="0"/>
                          </a:rPr>
                          <m:t>+</m:t>
                        </m:r>
                      </m:sup>
                    </m:sSup>
                    <m:sSub>
                      <m:sSubPr>
                        <m:ctrlPr>
                          <a:rPr lang="el-GR" sz="1600" b="0" i="1" smtClean="0">
                            <a:latin typeface="Cambria Math" panose="02040503050406030204" pitchFamily="18" charset="0"/>
                          </a:rPr>
                        </m:ctrlPr>
                      </m:sSubPr>
                      <m:e>
                        <m:r>
                          <a:rPr lang="el-GR" sz="1600" b="0" i="1" smtClean="0">
                            <a:latin typeface="Cambria Math" panose="02040503050406030204" pitchFamily="18" charset="0"/>
                          </a:rPr>
                          <m:t>𝜈</m:t>
                        </m:r>
                      </m:e>
                      <m:sub>
                        <m:r>
                          <a:rPr lang="en-US" sz="1600" b="0" i="1" smtClean="0">
                            <a:latin typeface="Cambria Math" panose="02040503050406030204" pitchFamily="18" charset="0"/>
                          </a:rPr>
                          <m:t>𝑙</m:t>
                        </m:r>
                      </m:sub>
                    </m:sSub>
                    <m:r>
                      <a:rPr lang="en-US" sz="1600" b="0" i="1" smtClean="0">
                        <a:latin typeface="Cambria Math" panose="02040503050406030204" pitchFamily="18" charset="0"/>
                      </a:rPr>
                      <m:t>𝑏</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𝑙</m:t>
                        </m:r>
                      </m:e>
                      <m:sup>
                        <m:r>
                          <a:rPr lang="en-US" sz="1600" b="0" i="1" smtClean="0">
                            <a:latin typeface="Cambria Math" panose="02040503050406030204" pitchFamily="18" charset="0"/>
                          </a:rPr>
                          <m:t>′</m:t>
                        </m:r>
                      </m:sup>
                    </m:sSup>
                    <m:acc>
                      <m:accPr>
                        <m:chr m:val="̅"/>
                        <m:ctrlPr>
                          <a:rPr lang="en-US" sz="1600" b="0" i="1" smtClean="0">
                            <a:latin typeface="Cambria Math" panose="02040503050406030204" pitchFamily="18" charset="0"/>
                          </a:rPr>
                        </m:ctrlPr>
                      </m:accPr>
                      <m:e>
                        <m:r>
                          <a:rPr lang="el-GR" sz="1600" b="0" i="1" smtClean="0">
                            <a:latin typeface="Cambria Math" panose="02040503050406030204" pitchFamily="18" charset="0"/>
                          </a:rPr>
                          <m:t>𝜈</m:t>
                        </m:r>
                      </m:e>
                    </m:acc>
                    <m:r>
                      <a:rPr lang="en-US" sz="1600" b="0" i="1" smtClean="0">
                        <a:latin typeface="Cambria Math" panose="02040503050406030204" pitchFamily="18" charset="0"/>
                      </a:rPr>
                      <m:t>′</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𝑏</m:t>
                        </m:r>
                      </m:e>
                    </m:acc>
                    <m:r>
                      <a:rPr lang="en-US" sz="1600" i="1" smtClean="0">
                        <a:latin typeface="Cambria Math" panose="02040503050406030204" pitchFamily="18" charset="0"/>
                      </a:rPr>
                      <m:t> </m:t>
                    </m:r>
                  </m:oMath>
                </a14:m>
                <a:r>
                  <a:rPr lang="en-GB" sz="1600" dirty="0">
                    <a:latin typeface="+mj-lt"/>
                  </a:rPr>
                  <a:t>(10.5 %) </a:t>
                </a:r>
                <a:r>
                  <a:rPr lang="en-GB" sz="1600" dirty="0">
                    <a:latin typeface="+mj-lt"/>
                    <a:sym typeface="Wingdings" panose="05000000000000000000" pitchFamily="2" charset="2"/>
                  </a:rPr>
                  <a:t> dileptonic</a:t>
                </a:r>
              </a:p>
            </p:txBody>
          </p:sp>
        </mc:Choice>
        <mc:Fallback xmlns="">
          <p:sp>
            <p:nvSpPr>
              <p:cNvPr id="10" name="TextBox 9">
                <a:extLst>
                  <a:ext uri="{FF2B5EF4-FFF2-40B4-BE49-F238E27FC236}">
                    <a16:creationId xmlns:a16="http://schemas.microsoft.com/office/drawing/2014/main" id="{21F6E12C-CC53-D349-A9E2-8F5EC180F46B}"/>
                  </a:ext>
                </a:extLst>
              </p:cNvPr>
              <p:cNvSpPr txBox="1">
                <a:spLocks noRot="1" noChangeAspect="1" noMove="1" noResize="1" noEditPoints="1" noAdjustHandles="1" noChangeArrowheads="1" noChangeShapeType="1" noTextEdit="1"/>
              </p:cNvSpPr>
              <p:nvPr/>
            </p:nvSpPr>
            <p:spPr>
              <a:xfrm>
                <a:off x="5601449" y="676101"/>
                <a:ext cx="6590551" cy="1339790"/>
              </a:xfrm>
              <a:prstGeom prst="rect">
                <a:avLst/>
              </a:prstGeom>
              <a:blipFill>
                <a:blip r:embed="rId6"/>
                <a:stretch>
                  <a:fillRect l="-192" t="-1887" b="-4717"/>
                </a:stretch>
              </a:blipFill>
            </p:spPr>
            <p:txBody>
              <a:bodyPr/>
              <a:lstStyle/>
              <a:p>
                <a:r>
                  <a:rPr lang="en-GR">
                    <a:noFill/>
                  </a:rPr>
                  <a:t> </a:t>
                </a:r>
              </a:p>
            </p:txBody>
          </p:sp>
        </mc:Fallback>
      </mc:AlternateContent>
    </p:spTree>
    <p:extLst>
      <p:ext uri="{BB962C8B-B14F-4D97-AF65-F5344CB8AC3E}">
        <p14:creationId xmlns:p14="http://schemas.microsoft.com/office/powerpoint/2010/main" val="3675275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
        <p:nvSpPr>
          <p:cNvPr id="4" name="Title 1">
            <a:extLst>
              <a:ext uri="{FF2B5EF4-FFF2-40B4-BE49-F238E27FC236}">
                <a16:creationId xmlns:a16="http://schemas.microsoft.com/office/drawing/2014/main" id="{91D389A7-C0AF-BE44-8EBE-7827F59BA877}"/>
              </a:ext>
            </a:extLst>
          </p:cNvPr>
          <p:cNvSpPr txBox="1">
            <a:spLocks/>
          </p:cNvSpPr>
          <p:nvPr/>
        </p:nvSpPr>
        <p:spPr>
          <a:xfrm>
            <a:off x="2324100" y="101257"/>
            <a:ext cx="7543800" cy="42296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2500" u="sng" dirty="0"/>
              <a:t>Boosted Jets</a:t>
            </a:r>
            <a:endParaRPr lang="en-GB" sz="2500" u="sng" dirty="0"/>
          </a:p>
        </p:txBody>
      </p:sp>
      <p:sp>
        <p:nvSpPr>
          <p:cNvPr id="5" name="TextBox 4">
            <a:extLst>
              <a:ext uri="{FF2B5EF4-FFF2-40B4-BE49-F238E27FC236}">
                <a16:creationId xmlns:a16="http://schemas.microsoft.com/office/drawing/2014/main" id="{662E429A-442B-7B40-9918-D4D8013EF419}"/>
              </a:ext>
            </a:extLst>
          </p:cNvPr>
          <p:cNvSpPr txBox="1"/>
          <p:nvPr/>
        </p:nvSpPr>
        <p:spPr>
          <a:xfrm>
            <a:off x="43891" y="914400"/>
            <a:ext cx="5896052" cy="5047536"/>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j-lt"/>
              </a:rPr>
              <a:t>Boosted Jets are jets with high </a:t>
            </a:r>
            <a:r>
              <a:rPr lang="en-US" sz="1600" dirty="0" err="1">
                <a:latin typeface="+mj-lt"/>
              </a:rPr>
              <a:t>p</a:t>
            </a:r>
            <a:r>
              <a:rPr lang="en-US" sz="1600" baseline="-25000" dirty="0" err="1">
                <a:latin typeface="+mj-lt"/>
              </a:rPr>
              <a:t>T</a:t>
            </a:r>
            <a:r>
              <a:rPr lang="en-US" sz="1600" dirty="0">
                <a:latin typeface="+mj-lt"/>
              </a:rPr>
              <a:t> ( &gt; 400 GeV)</a:t>
            </a:r>
          </a:p>
          <a:p>
            <a:pPr marL="285750" indent="-285750">
              <a:buFont typeface="Arial" panose="020B0604020202020204" pitchFamily="34" charset="0"/>
              <a:buChar char="•"/>
            </a:pPr>
            <a:r>
              <a:rPr lang="en-US" sz="1600" dirty="0">
                <a:latin typeface="+mj-lt"/>
              </a:rPr>
              <a:t>Aim is the reconstruction of two big jets that contain the decay products of the top-</a:t>
            </a:r>
            <a:r>
              <a:rPr lang="en-US" sz="1600" dirty="0" err="1">
                <a:latin typeface="+mj-lt"/>
              </a:rPr>
              <a:t>antitop</a:t>
            </a:r>
            <a:r>
              <a:rPr lang="en-US" sz="1600" dirty="0">
                <a:latin typeface="+mj-lt"/>
              </a:rPr>
              <a:t> quark pair decay</a:t>
            </a:r>
          </a:p>
          <a:p>
            <a:pPr marL="285750" indent="-285750">
              <a:buFont typeface="Arial" panose="020B0604020202020204" pitchFamily="34" charset="0"/>
              <a:buChar char="•"/>
            </a:pPr>
            <a:endParaRPr lang="en-US" sz="1600" dirty="0">
              <a:latin typeface="+mj-lt"/>
            </a:endParaRPr>
          </a:p>
          <a:p>
            <a:pPr marL="285750" indent="-285750">
              <a:buFont typeface="Arial" panose="020B0604020202020204" pitchFamily="34" charset="0"/>
              <a:buChar char="•"/>
            </a:pPr>
            <a:r>
              <a:rPr lang="en-US" sz="1600" dirty="0">
                <a:latin typeface="+mj-lt"/>
              </a:rPr>
              <a:t>Motivation</a:t>
            </a:r>
          </a:p>
          <a:p>
            <a:pPr marL="742950" lvl="1" indent="-285750">
              <a:buFont typeface="Arial" panose="020B0604020202020204" pitchFamily="34" charset="0"/>
              <a:buChar char="•"/>
            </a:pPr>
            <a:r>
              <a:rPr lang="en-US" sz="1600" dirty="0">
                <a:latin typeface="+mj-lt"/>
              </a:rPr>
              <a:t>With resolved hypothesis we measure the top pair cross section up to ~500GeV</a:t>
            </a:r>
          </a:p>
          <a:p>
            <a:pPr marL="742950" lvl="1" indent="-285750">
              <a:buFont typeface="Arial" panose="020B0604020202020204" pitchFamily="34" charset="0"/>
              <a:buChar char="•"/>
            </a:pPr>
            <a:r>
              <a:rPr lang="en-US" sz="1600" dirty="0">
                <a:latin typeface="+mj-lt"/>
              </a:rPr>
              <a:t>There is an interesting discrepancy with theory (</a:t>
            </a:r>
            <a:r>
              <a:rPr lang="en-US" sz="1600" dirty="0" err="1">
                <a:latin typeface="+mj-lt"/>
              </a:rPr>
              <a:t>p</a:t>
            </a:r>
            <a:r>
              <a:rPr lang="en-US" sz="1600" baseline="-25000" dirty="0" err="1">
                <a:latin typeface="+mj-lt"/>
              </a:rPr>
              <a:t>T</a:t>
            </a:r>
            <a:r>
              <a:rPr lang="en-US" sz="1600" dirty="0">
                <a:latin typeface="+mj-lt"/>
              </a:rPr>
              <a:t> slope) </a:t>
            </a:r>
          </a:p>
          <a:p>
            <a:pPr marL="742950" lvl="1" indent="-285750">
              <a:buFont typeface="Arial" panose="020B0604020202020204" pitchFamily="34" charset="0"/>
              <a:buChar char="•"/>
            </a:pPr>
            <a:r>
              <a:rPr lang="en-US" sz="1600" dirty="0">
                <a:latin typeface="+mj-lt"/>
              </a:rPr>
              <a:t>In order to see what happens in bigger </a:t>
            </a:r>
            <a:r>
              <a:rPr lang="en-US" sz="1600" dirty="0" err="1">
                <a:latin typeface="+mj-lt"/>
              </a:rPr>
              <a:t>p</a:t>
            </a:r>
            <a:r>
              <a:rPr lang="en-US" sz="1600" baseline="-25000" dirty="0" err="1">
                <a:latin typeface="+mj-lt"/>
              </a:rPr>
              <a:t>T</a:t>
            </a:r>
            <a:r>
              <a:rPr lang="en-US" sz="1600" dirty="0">
                <a:latin typeface="+mj-lt"/>
              </a:rPr>
              <a:t> ‘s </a:t>
            </a:r>
            <a:r>
              <a:rPr lang="en-US" sz="1600" dirty="0">
                <a:latin typeface="+mj-lt"/>
                <a:sym typeface="Wingdings" panose="05000000000000000000" pitchFamily="2" charset="2"/>
              </a:rPr>
              <a:t> boosted </a:t>
            </a:r>
            <a:endParaRPr lang="en-US" sz="1600" dirty="0">
              <a:latin typeface="+mj-lt"/>
            </a:endParaRPr>
          </a:p>
          <a:p>
            <a:pPr marL="285750" indent="-285750">
              <a:buFont typeface="Arial" panose="020B0604020202020204" pitchFamily="34" charset="0"/>
              <a:buChar char="•"/>
            </a:pPr>
            <a:endParaRPr lang="en-US" sz="1600" dirty="0">
              <a:latin typeface="+mj-lt"/>
            </a:endParaRPr>
          </a:p>
          <a:p>
            <a:pPr marL="285750" indent="-285750">
              <a:buFont typeface="Arial" panose="020B0604020202020204" pitchFamily="34" charset="0"/>
              <a:buChar char="•"/>
            </a:pPr>
            <a:r>
              <a:rPr lang="en-US" sz="1600" dirty="0">
                <a:latin typeface="+mj-lt"/>
              </a:rPr>
              <a:t>Why Boosted jets?</a:t>
            </a:r>
          </a:p>
          <a:p>
            <a:pPr marL="742950" lvl="1" indent="-285750">
              <a:buFont typeface="Arial" panose="020B0604020202020204" pitchFamily="34" charset="0"/>
              <a:buChar char="•"/>
            </a:pPr>
            <a:r>
              <a:rPr lang="en-US" sz="1600" dirty="0">
                <a:latin typeface="+mj-lt"/>
              </a:rPr>
              <a:t>Single “fat” jet: No combinatorial background</a:t>
            </a:r>
          </a:p>
          <a:p>
            <a:pPr marL="742950" lvl="1" indent="-285750">
              <a:buFont typeface="Arial" panose="020B0604020202020204" pitchFamily="34" charset="0"/>
              <a:buChar char="•"/>
            </a:pPr>
            <a:r>
              <a:rPr lang="en-US" sz="1600" dirty="0">
                <a:latin typeface="+mj-lt"/>
              </a:rPr>
              <a:t>At high top </a:t>
            </a:r>
            <a:r>
              <a:rPr lang="en-US" sz="1600" dirty="0" err="1">
                <a:latin typeface="+mj-lt"/>
              </a:rPr>
              <a:t>p</a:t>
            </a:r>
            <a:r>
              <a:rPr lang="en-US" sz="1600" baseline="-25000" dirty="0" err="1">
                <a:latin typeface="+mj-lt"/>
              </a:rPr>
              <a:t>T</a:t>
            </a:r>
            <a:r>
              <a:rPr lang="en-US" sz="1600" dirty="0">
                <a:latin typeface="+mj-lt"/>
              </a:rPr>
              <a:t> the hadronic decay is easier to reconstruct than the </a:t>
            </a:r>
            <a:r>
              <a:rPr lang="en-US" sz="1600" dirty="0" err="1">
                <a:latin typeface="+mj-lt"/>
              </a:rPr>
              <a:t>leptonic</a:t>
            </a:r>
            <a:endParaRPr lang="en-US" sz="1600" dirty="0">
              <a:latin typeface="+mj-lt"/>
            </a:endParaRPr>
          </a:p>
          <a:p>
            <a:pPr marL="742950" lvl="1" indent="-285750">
              <a:buFont typeface="Arial" panose="020B0604020202020204" pitchFamily="34" charset="0"/>
              <a:buChar char="•"/>
            </a:pPr>
            <a:endParaRPr lang="en-US" sz="1600" dirty="0">
              <a:latin typeface="+mj-lt"/>
              <a:sym typeface="Wingdings" panose="05000000000000000000" pitchFamily="2" charset="2"/>
            </a:endParaRPr>
          </a:p>
          <a:p>
            <a:pPr marL="285750" indent="-285750">
              <a:buFont typeface="Arial" panose="020B0604020202020204" pitchFamily="34" charset="0"/>
              <a:buChar char="•"/>
            </a:pPr>
            <a:r>
              <a:rPr lang="en-US" sz="1600" dirty="0">
                <a:latin typeface="+mj-lt"/>
                <a:sym typeface="Wingdings" panose="05000000000000000000" pitchFamily="2" charset="2"/>
              </a:rPr>
              <a:t>In order to identify boosted jets</a:t>
            </a:r>
          </a:p>
          <a:p>
            <a:pPr marL="742950" lvl="1" indent="-285750">
              <a:buFont typeface="Arial" panose="020B0604020202020204" pitchFamily="34" charset="0"/>
              <a:buChar char="•"/>
            </a:pPr>
            <a:r>
              <a:rPr lang="en-US" sz="1600" dirty="0">
                <a:latin typeface="+mj-lt"/>
                <a:sym typeface="Wingdings" panose="05000000000000000000" pitchFamily="2" charset="2"/>
              </a:rPr>
              <a:t>Use of sophisticated reconstruction techniques to identify the substructure within the jet</a:t>
            </a:r>
          </a:p>
          <a:p>
            <a:pPr marL="742950" lvl="1" indent="-285750">
              <a:buFont typeface="Arial" panose="020B0604020202020204" pitchFamily="34" charset="0"/>
              <a:buChar char="•"/>
            </a:pPr>
            <a:r>
              <a:rPr lang="en-US" sz="1600" dirty="0" err="1">
                <a:latin typeface="+mj-lt"/>
                <a:sym typeface="Wingdings" panose="05000000000000000000" pitchFamily="2" charset="2"/>
              </a:rPr>
              <a:t>SoftDrop</a:t>
            </a:r>
            <a:r>
              <a:rPr lang="en-US" sz="1600" dirty="0">
                <a:latin typeface="+mj-lt"/>
                <a:sym typeface="Wingdings" panose="05000000000000000000" pitchFamily="2" charset="2"/>
              </a:rPr>
              <a:t> technique to eliminate soft contributions </a:t>
            </a:r>
            <a:endParaRPr lang="en-US" sz="1600" dirty="0">
              <a:latin typeface="+mj-lt"/>
            </a:endParaRPr>
          </a:p>
          <a:p>
            <a:pPr marL="285750" indent="-285750">
              <a:buFont typeface="Arial" panose="020B0604020202020204" pitchFamily="34" charset="0"/>
              <a:buChar char="•"/>
            </a:pPr>
            <a:endParaRPr lang="en-GB" dirty="0">
              <a:latin typeface="+mj-lt"/>
            </a:endParaRPr>
          </a:p>
        </p:txBody>
      </p:sp>
      <p:pic>
        <p:nvPicPr>
          <p:cNvPr id="6" name="Picture 5">
            <a:extLst>
              <a:ext uri="{FF2B5EF4-FFF2-40B4-BE49-F238E27FC236}">
                <a16:creationId xmlns:a16="http://schemas.microsoft.com/office/drawing/2014/main" id="{73999F5E-FEFF-754A-B44E-90CFF6CAE072}"/>
              </a:ext>
            </a:extLst>
          </p:cNvPr>
          <p:cNvPicPr>
            <a:picLocks noChangeAspect="1"/>
          </p:cNvPicPr>
          <p:nvPr/>
        </p:nvPicPr>
        <p:blipFill>
          <a:blip r:embed="rId2"/>
          <a:stretch>
            <a:fillRect/>
          </a:stretch>
        </p:blipFill>
        <p:spPr>
          <a:xfrm>
            <a:off x="5939943" y="4699855"/>
            <a:ext cx="3676242" cy="1511006"/>
          </a:xfrm>
          <a:prstGeom prst="rect">
            <a:avLst/>
          </a:prstGeom>
        </p:spPr>
      </p:pic>
      <p:pic>
        <p:nvPicPr>
          <p:cNvPr id="7" name="Picture 6">
            <a:extLst>
              <a:ext uri="{FF2B5EF4-FFF2-40B4-BE49-F238E27FC236}">
                <a16:creationId xmlns:a16="http://schemas.microsoft.com/office/drawing/2014/main" id="{36FE3382-5AC1-D445-8A77-095D1CB62E4A}"/>
              </a:ext>
            </a:extLst>
          </p:cNvPr>
          <p:cNvPicPr>
            <a:picLocks noChangeAspect="1"/>
          </p:cNvPicPr>
          <p:nvPr/>
        </p:nvPicPr>
        <p:blipFill>
          <a:blip r:embed="rId3"/>
          <a:stretch>
            <a:fillRect/>
          </a:stretch>
        </p:blipFill>
        <p:spPr>
          <a:xfrm>
            <a:off x="5939943" y="1289435"/>
            <a:ext cx="2951480" cy="2506980"/>
          </a:xfrm>
          <a:prstGeom prst="rect">
            <a:avLst/>
          </a:prstGeom>
        </p:spPr>
      </p:pic>
      <p:pic>
        <p:nvPicPr>
          <p:cNvPr id="8" name="Picture 7">
            <a:extLst>
              <a:ext uri="{FF2B5EF4-FFF2-40B4-BE49-F238E27FC236}">
                <a16:creationId xmlns:a16="http://schemas.microsoft.com/office/drawing/2014/main" id="{40D1B2B6-A98F-F144-A15A-B485A4FCEDEC}"/>
              </a:ext>
            </a:extLst>
          </p:cNvPr>
          <p:cNvPicPr>
            <a:picLocks noChangeAspect="1"/>
          </p:cNvPicPr>
          <p:nvPr/>
        </p:nvPicPr>
        <p:blipFill>
          <a:blip r:embed="rId4"/>
          <a:stretch>
            <a:fillRect/>
          </a:stretch>
        </p:blipFill>
        <p:spPr>
          <a:xfrm>
            <a:off x="9240520" y="1289435"/>
            <a:ext cx="2951480" cy="2506980"/>
          </a:xfrm>
          <a:prstGeom prst="rect">
            <a:avLst/>
          </a:prstGeom>
        </p:spPr>
      </p:pic>
    </p:spTree>
    <p:extLst>
      <p:ext uri="{BB962C8B-B14F-4D97-AF65-F5344CB8AC3E}">
        <p14:creationId xmlns:p14="http://schemas.microsoft.com/office/powerpoint/2010/main" val="2051085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12</a:t>
            </a:fld>
            <a:endParaRPr lang="en-US" dirty="0"/>
          </a:p>
        </p:txBody>
      </p:sp>
      <p:sp>
        <p:nvSpPr>
          <p:cNvPr id="7" name="Title 1">
            <a:extLst>
              <a:ext uri="{FF2B5EF4-FFF2-40B4-BE49-F238E27FC236}">
                <a16:creationId xmlns:a16="http://schemas.microsoft.com/office/drawing/2014/main" id="{4A84964D-3A16-6B4C-A14C-A9924B8F6B0E}"/>
              </a:ext>
            </a:extLst>
          </p:cNvPr>
          <p:cNvSpPr txBox="1">
            <a:spLocks/>
          </p:cNvSpPr>
          <p:nvPr/>
        </p:nvSpPr>
        <p:spPr>
          <a:xfrm>
            <a:off x="2324100" y="247574"/>
            <a:ext cx="7543800" cy="42296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2500" u="sng" dirty="0"/>
              <a:t>Analysis Overview</a:t>
            </a:r>
            <a:endParaRPr lang="en-GB" sz="2500" u="sng" dirty="0"/>
          </a:p>
        </p:txBody>
      </p:sp>
      <p:pic>
        <p:nvPicPr>
          <p:cNvPr id="8" name="Picture 7">
            <a:extLst>
              <a:ext uri="{FF2B5EF4-FFF2-40B4-BE49-F238E27FC236}">
                <a16:creationId xmlns:a16="http://schemas.microsoft.com/office/drawing/2014/main" id="{C1E6D8E9-5BAE-A14B-A0A2-235F8982CC19}"/>
              </a:ext>
            </a:extLst>
          </p:cNvPr>
          <p:cNvPicPr>
            <a:picLocks noChangeAspect="1"/>
          </p:cNvPicPr>
          <p:nvPr/>
        </p:nvPicPr>
        <p:blipFill>
          <a:blip r:embed="rId2"/>
          <a:stretch>
            <a:fillRect/>
          </a:stretch>
        </p:blipFill>
        <p:spPr>
          <a:xfrm>
            <a:off x="7730135" y="1267081"/>
            <a:ext cx="3482348" cy="4491431"/>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AABCAA4-B5FA-104B-BF8F-08B10CE9D5DF}"/>
                  </a:ext>
                </a:extLst>
              </p:cNvPr>
              <p:cNvSpPr txBox="1"/>
              <p:nvPr/>
            </p:nvSpPr>
            <p:spPr>
              <a:xfrm flipH="1">
                <a:off x="407044" y="831684"/>
                <a:ext cx="6558281" cy="5084533"/>
              </a:xfrm>
              <a:prstGeom prst="rect">
                <a:avLst/>
              </a:prstGeom>
              <a:noFill/>
            </p:spPr>
            <p:txBody>
              <a:bodyPr wrap="square" rtlCol="0">
                <a:spAutoFit/>
              </a:bodyPr>
              <a:lstStyle/>
              <a:p>
                <a:r>
                  <a:rPr lang="en-US" dirty="0">
                    <a:latin typeface="+mj-lt"/>
                  </a:rPr>
                  <a:t>Levels:</a:t>
                </a:r>
              </a:p>
              <a:p>
                <a:pPr indent="1588">
                  <a:buClr>
                    <a:schemeClr val="accent1"/>
                  </a:buClr>
                  <a:buFont typeface="Arial" panose="020B0604020202020204" pitchFamily="34" charset="0"/>
                  <a:buChar char="•"/>
                </a:pPr>
                <a:r>
                  <a:rPr lang="en-US" dirty="0">
                    <a:latin typeface="+mj-lt"/>
                  </a:rPr>
                  <a:t> Parton level: collision products</a:t>
                </a:r>
              </a:p>
              <a:p>
                <a:pPr indent="1588">
                  <a:buClr>
                    <a:schemeClr val="accent1"/>
                  </a:buClr>
                  <a:buFont typeface="Arial" panose="020B0604020202020204" pitchFamily="34" charset="0"/>
                  <a:buChar char="•"/>
                </a:pPr>
                <a:r>
                  <a:rPr lang="en-US" dirty="0">
                    <a:latin typeface="+mj-lt"/>
                  </a:rPr>
                  <a:t> Particle level: </a:t>
                </a:r>
                <a:r>
                  <a:rPr lang="en-US" dirty="0" err="1">
                    <a:latin typeface="+mj-lt"/>
                  </a:rPr>
                  <a:t>Hadronization</a:t>
                </a:r>
                <a:endParaRPr lang="en-US" dirty="0">
                  <a:latin typeface="+mj-lt"/>
                </a:endParaRPr>
              </a:p>
              <a:p>
                <a:pPr indent="1588">
                  <a:buClr>
                    <a:schemeClr val="accent1"/>
                  </a:buClr>
                  <a:buFont typeface="Arial" panose="020B0604020202020204" pitchFamily="34" charset="0"/>
                  <a:buChar char="•"/>
                </a:pPr>
                <a:r>
                  <a:rPr lang="en-US" dirty="0">
                    <a:latin typeface="+mj-lt"/>
                  </a:rPr>
                  <a:t> Reconstructed level: collected data.</a:t>
                </a:r>
              </a:p>
              <a:p>
                <a:pPr>
                  <a:buClr>
                    <a:schemeClr val="accent1"/>
                  </a:buClr>
                </a:pPr>
                <a:endParaRPr lang="en-US" dirty="0">
                  <a:latin typeface="+mj-lt"/>
                </a:endParaRPr>
              </a:p>
              <a:p>
                <a:pPr>
                  <a:buClr>
                    <a:schemeClr val="accent1"/>
                  </a:buClr>
                </a:pPr>
                <a:r>
                  <a:rPr lang="en-US" dirty="0">
                    <a:latin typeface="+mj-lt"/>
                  </a:rPr>
                  <a:t>You use the unfolding technique to go from the reconstructed level</a:t>
                </a:r>
                <a:br>
                  <a:rPr lang="en-US" dirty="0">
                    <a:latin typeface="+mj-lt"/>
                  </a:rPr>
                </a:br>
                <a:r>
                  <a:rPr lang="en-US" dirty="0">
                    <a:latin typeface="+mj-lt"/>
                  </a:rPr>
                  <a:t>to the particle and </a:t>
                </a:r>
                <a:r>
                  <a:rPr lang="en-US" dirty="0" err="1">
                    <a:latin typeface="+mj-lt"/>
                  </a:rPr>
                  <a:t>parton</a:t>
                </a:r>
                <a:r>
                  <a:rPr lang="en-US" dirty="0">
                    <a:latin typeface="+mj-lt"/>
                  </a:rPr>
                  <a:t> levels.</a:t>
                </a:r>
              </a:p>
              <a:p>
                <a:pPr>
                  <a:buClr>
                    <a:schemeClr val="accent1"/>
                  </a:buClr>
                </a:pPr>
                <a:endParaRPr lang="en-US" dirty="0">
                  <a:latin typeface="+mj-lt"/>
                </a:endParaRPr>
              </a:p>
              <a:p>
                <a:pPr>
                  <a:buClr>
                    <a:schemeClr val="accent1"/>
                  </a:buClr>
                </a:pPr>
                <a14:m>
                  <m:oMathPara xmlns:m="http://schemas.openxmlformats.org/officeDocument/2006/math">
                    <m:oMathParaPr>
                      <m:jc m:val="center"/>
                    </m:oMathParaPr>
                    <m:oMath xmlns:m="http://schemas.openxmlformats.org/officeDocument/2006/math">
                      <m:r>
                        <a:rPr lang="en-US" b="0" i="1" smtClean="0">
                          <a:latin typeface="+mj-lt"/>
                        </a:rPr>
                        <m:t>𝑦</m:t>
                      </m:r>
                      <m:r>
                        <a:rPr lang="en-US" b="0" i="1" smtClean="0">
                          <a:latin typeface="+mj-lt"/>
                        </a:rPr>
                        <m:t>=</m:t>
                      </m:r>
                      <m:r>
                        <a:rPr lang="en-US" b="0" i="1" smtClean="0">
                          <a:latin typeface="+mj-lt"/>
                        </a:rPr>
                        <m:t>𝐴𝑥</m:t>
                      </m:r>
                      <m:r>
                        <a:rPr lang="en-US" b="0" i="1" smtClean="0">
                          <a:latin typeface="+mj-lt"/>
                        </a:rPr>
                        <m:t> ⇒</m:t>
                      </m:r>
                      <m:r>
                        <a:rPr lang="en-US" b="0" i="1" smtClean="0">
                          <a:latin typeface="+mj-lt"/>
                          <a:ea typeface="Cambria Math" panose="02040503050406030204" pitchFamily="18" charset="0"/>
                        </a:rPr>
                        <m:t>𝑥</m:t>
                      </m:r>
                      <m:r>
                        <a:rPr lang="en-US" b="0" i="1" smtClean="0">
                          <a:latin typeface="+mj-lt"/>
                          <a:ea typeface="Cambria Math" panose="02040503050406030204" pitchFamily="18" charset="0"/>
                        </a:rPr>
                        <m:t>= </m:t>
                      </m:r>
                      <m:sSup>
                        <m:sSupPr>
                          <m:ctrlPr>
                            <a:rPr lang="en-US" b="0" i="1" smtClean="0">
                              <a:latin typeface="+mj-lt"/>
                              <a:ea typeface="Cambria Math" panose="02040503050406030204" pitchFamily="18" charset="0"/>
                            </a:rPr>
                          </m:ctrlPr>
                        </m:sSupPr>
                        <m:e>
                          <m:r>
                            <a:rPr lang="en-US" b="0" i="1" smtClean="0">
                              <a:latin typeface="+mj-lt"/>
                              <a:ea typeface="Cambria Math" panose="02040503050406030204" pitchFamily="18" charset="0"/>
                            </a:rPr>
                            <m:t>𝐴</m:t>
                          </m:r>
                        </m:e>
                        <m:sup>
                          <m:r>
                            <a:rPr lang="en-US" b="0" i="1" smtClean="0">
                              <a:latin typeface="+mj-lt"/>
                              <a:ea typeface="Cambria Math" panose="02040503050406030204" pitchFamily="18" charset="0"/>
                            </a:rPr>
                            <m:t>−1</m:t>
                          </m:r>
                        </m:sup>
                      </m:sSup>
                      <m:r>
                        <a:rPr lang="en-US" b="0" i="1" smtClean="0">
                          <a:latin typeface="+mj-lt"/>
                          <a:ea typeface="Cambria Math" panose="02040503050406030204" pitchFamily="18" charset="0"/>
                        </a:rPr>
                        <m:t>𝑦</m:t>
                      </m:r>
                    </m:oMath>
                  </m:oMathPara>
                </a14:m>
                <a:endParaRPr lang="en-US" dirty="0">
                  <a:latin typeface="+mj-lt"/>
                </a:endParaRPr>
              </a:p>
              <a:p>
                <a:pPr indent="1588">
                  <a:buClr>
                    <a:schemeClr val="accent1"/>
                  </a:buClr>
                  <a:buFont typeface="Arial" panose="020B0604020202020204" pitchFamily="34" charset="0"/>
                  <a:buChar char="•"/>
                </a:pPr>
                <a:endParaRPr lang="en-US" dirty="0">
                  <a:latin typeface="+mj-lt"/>
                </a:endParaRPr>
              </a:p>
              <a:p>
                <a:pPr>
                  <a:buClr>
                    <a:schemeClr val="accent1"/>
                  </a:buClr>
                </a:pPr>
                <a:r>
                  <a:rPr lang="en-US" u="sng" dirty="0">
                    <a:latin typeface="+mj-lt"/>
                  </a:rPr>
                  <a:t>Variables of interest:</a:t>
                </a:r>
              </a:p>
              <a:p>
                <a:pPr indent="1588">
                  <a:buClr>
                    <a:schemeClr val="accent1"/>
                  </a:buClr>
                  <a:buFont typeface="Arial" panose="020B0604020202020204" pitchFamily="34" charset="0"/>
                  <a:buChar char="•"/>
                </a:pPr>
                <a:r>
                  <a:rPr lang="en-US" dirty="0">
                    <a:latin typeface="+mj-lt"/>
                  </a:rPr>
                  <a:t> leading and </a:t>
                </a:r>
                <a:r>
                  <a:rPr lang="en-US" dirty="0" err="1">
                    <a:latin typeface="+mj-lt"/>
                  </a:rPr>
                  <a:t>subleading</a:t>
                </a:r>
                <a:r>
                  <a:rPr lang="en-US" dirty="0">
                    <a:latin typeface="+mj-lt"/>
                  </a:rPr>
                  <a:t> top </a:t>
                </a:r>
                <a:r>
                  <a:rPr lang="en-US" dirty="0" err="1">
                    <a:latin typeface="+mj-lt"/>
                  </a:rPr>
                  <a:t>pt</a:t>
                </a:r>
                <a:endParaRPr lang="en-US" dirty="0">
                  <a:latin typeface="+mj-lt"/>
                </a:endParaRPr>
              </a:p>
              <a:p>
                <a:pPr indent="1588">
                  <a:buClr>
                    <a:schemeClr val="accent1"/>
                  </a:buClr>
                  <a:buFont typeface="Arial" panose="020B0604020202020204" pitchFamily="34" charset="0"/>
                  <a:buChar char="•"/>
                </a:pPr>
                <a:r>
                  <a:rPr lang="en-US" dirty="0">
                    <a:latin typeface="+mj-lt"/>
                  </a:rPr>
                  <a:t> leading and </a:t>
                </a:r>
                <a:r>
                  <a:rPr lang="en-US" dirty="0" err="1">
                    <a:latin typeface="+mj-lt"/>
                  </a:rPr>
                  <a:t>subleading</a:t>
                </a:r>
                <a:r>
                  <a:rPr lang="en-US" dirty="0">
                    <a:latin typeface="+mj-lt"/>
                  </a:rPr>
                  <a:t> top |y|</a:t>
                </a:r>
              </a:p>
              <a:p>
                <a:pPr indent="1588">
                  <a:buClr>
                    <a:schemeClr val="accent1"/>
                  </a:buClr>
                  <a:buFont typeface="Arial" panose="020B0604020202020204" pitchFamily="34" charset="0"/>
                  <a:buChar char="•"/>
                </a:pPr>
                <a:r>
                  <a:rPr lang="en-US" dirty="0">
                    <a:latin typeface="+mj-lt"/>
                  </a:rPr>
                  <a:t> mass of the </a:t>
                </a:r>
                <a:r>
                  <a:rPr lang="en-US" dirty="0" err="1">
                    <a:latin typeface="+mj-lt"/>
                  </a:rPr>
                  <a:t>ttbar</a:t>
                </a:r>
                <a:r>
                  <a:rPr lang="en-US" dirty="0">
                    <a:latin typeface="+mj-lt"/>
                  </a:rPr>
                  <a:t> system</a:t>
                </a:r>
              </a:p>
              <a:p>
                <a:pPr indent="1588">
                  <a:buClr>
                    <a:schemeClr val="accent1"/>
                  </a:buClr>
                  <a:buFont typeface="Arial" panose="020B0604020202020204" pitchFamily="34" charset="0"/>
                  <a:buChar char="•"/>
                </a:pPr>
                <a:r>
                  <a:rPr lang="en-US" dirty="0">
                    <a:latin typeface="+mj-lt"/>
                  </a:rPr>
                  <a:t> </a:t>
                </a:r>
                <a:r>
                  <a:rPr lang="en-US" dirty="0" err="1">
                    <a:latin typeface="+mj-lt"/>
                  </a:rPr>
                  <a:t>pt</a:t>
                </a:r>
                <a:r>
                  <a:rPr lang="en-US" dirty="0">
                    <a:latin typeface="+mj-lt"/>
                  </a:rPr>
                  <a:t> of the </a:t>
                </a:r>
                <a:r>
                  <a:rPr lang="en-US" dirty="0" err="1">
                    <a:latin typeface="+mj-lt"/>
                  </a:rPr>
                  <a:t>ttbar</a:t>
                </a:r>
                <a:r>
                  <a:rPr lang="en-US" dirty="0">
                    <a:latin typeface="+mj-lt"/>
                  </a:rPr>
                  <a:t> system</a:t>
                </a:r>
              </a:p>
              <a:p>
                <a:pPr indent="1588">
                  <a:buClr>
                    <a:schemeClr val="accent1"/>
                  </a:buClr>
                  <a:buFont typeface="Arial" panose="020B0604020202020204" pitchFamily="34" charset="0"/>
                  <a:buChar char="•"/>
                </a:pPr>
                <a:r>
                  <a:rPr lang="en-US" dirty="0">
                    <a:latin typeface="+mj-lt"/>
                  </a:rPr>
                  <a:t> rapidity of the ttbar system</a:t>
                </a:r>
              </a:p>
              <a:p>
                <a:pPr indent="1588">
                  <a:buClr>
                    <a:schemeClr val="accent1"/>
                  </a:buClr>
                  <a:buFont typeface="Arial" panose="020B0604020202020204" pitchFamily="34" charset="0"/>
                  <a:buChar char="•"/>
                </a:pPr>
                <a:r>
                  <a:rPr lang="en-US" dirty="0">
                    <a:latin typeface="+mj-lt"/>
                  </a:rPr>
                  <a:t> leading and subleading </a:t>
                </a:r>
                <a14:m>
                  <m:oMath xmlns:m="http://schemas.openxmlformats.org/officeDocument/2006/math">
                    <m:func>
                      <m:funcPr>
                        <m:ctrlPr>
                          <a:rPr lang="el-GR" b="0" i="1" smtClean="0">
                            <a:latin typeface="+mj-lt"/>
                          </a:rPr>
                        </m:ctrlPr>
                      </m:funcPr>
                      <m:fName>
                        <m:r>
                          <m:rPr>
                            <m:sty m:val="p"/>
                          </m:rPr>
                          <a:rPr lang="en-US" b="0" i="0" smtClean="0">
                            <a:latin typeface="+mj-lt"/>
                          </a:rPr>
                          <m:t>cos</m:t>
                        </m:r>
                      </m:fName>
                      <m:e>
                        <m:d>
                          <m:dPr>
                            <m:ctrlPr>
                              <a:rPr lang="en-US" b="0" i="1" smtClean="0">
                                <a:latin typeface="+mj-lt"/>
                              </a:rPr>
                            </m:ctrlPr>
                          </m:dPr>
                          <m:e>
                            <m:sSup>
                              <m:sSupPr>
                                <m:ctrlPr>
                                  <a:rPr lang="en-US" b="0" i="1" smtClean="0">
                                    <a:latin typeface="+mj-lt"/>
                                  </a:rPr>
                                </m:ctrlPr>
                              </m:sSupPr>
                              <m:e>
                                <m:r>
                                  <a:rPr lang="el-GR" b="0" i="1" smtClean="0">
                                    <a:latin typeface="+mj-lt"/>
                                  </a:rPr>
                                  <m:t>𝜃</m:t>
                                </m:r>
                              </m:e>
                              <m:sup>
                                <m:r>
                                  <a:rPr lang="en-US" b="0" i="1" smtClean="0">
                                    <a:latin typeface="+mj-lt"/>
                                  </a:rPr>
                                  <m:t>∗</m:t>
                                </m:r>
                              </m:sup>
                            </m:sSup>
                          </m:e>
                        </m:d>
                      </m:e>
                    </m:func>
                  </m:oMath>
                </a14:m>
                <a:endParaRPr lang="en-US" dirty="0">
                  <a:latin typeface="+mj-lt"/>
                </a:endParaRPr>
              </a:p>
              <a:p>
                <a:pPr indent="1588">
                  <a:buClr>
                    <a:schemeClr val="accent1"/>
                  </a:buClr>
                  <a:buFont typeface="Arial" panose="020B0604020202020204" pitchFamily="34" charset="0"/>
                  <a:buChar char="•"/>
                </a:pPr>
                <a:r>
                  <a:rPr lang="en-US" dirty="0">
                    <a:solidFill>
                      <a:schemeClr val="tx1">
                        <a:lumMod val="95000"/>
                        <a:lumOff val="5000"/>
                      </a:schemeClr>
                    </a:solidFill>
                    <a:latin typeface="+mj-lt"/>
                  </a:rPr>
                  <a:t> </a:t>
                </a:r>
                <a14:m>
                  <m:oMath xmlns:m="http://schemas.openxmlformats.org/officeDocument/2006/math">
                    <m:r>
                      <a:rPr lang="el-GR" i="1">
                        <a:solidFill>
                          <a:schemeClr val="tx1">
                            <a:lumMod val="95000"/>
                            <a:lumOff val="5000"/>
                          </a:schemeClr>
                        </a:solidFill>
                        <a:latin typeface="+mj-lt"/>
                      </a:rPr>
                      <m:t>𝜒</m:t>
                    </m:r>
                    <m:r>
                      <a:rPr lang="el-GR" i="1">
                        <a:solidFill>
                          <a:schemeClr val="tx1">
                            <a:lumMod val="95000"/>
                            <a:lumOff val="5000"/>
                          </a:schemeClr>
                        </a:solidFill>
                        <a:latin typeface="+mj-lt"/>
                      </a:rPr>
                      <m:t>=</m:t>
                    </m:r>
                    <m:sSup>
                      <m:sSupPr>
                        <m:ctrlPr>
                          <a:rPr lang="en-US" i="1">
                            <a:solidFill>
                              <a:schemeClr val="tx1">
                                <a:lumMod val="95000"/>
                                <a:lumOff val="5000"/>
                              </a:schemeClr>
                            </a:solidFill>
                            <a:latin typeface="+mj-lt"/>
                          </a:rPr>
                        </m:ctrlPr>
                      </m:sSupPr>
                      <m:e>
                        <m:r>
                          <a:rPr lang="en-US" i="1">
                            <a:solidFill>
                              <a:schemeClr val="tx1">
                                <a:lumMod val="95000"/>
                                <a:lumOff val="5000"/>
                              </a:schemeClr>
                            </a:solidFill>
                            <a:latin typeface="+mj-lt"/>
                          </a:rPr>
                          <m:t>𝑒</m:t>
                        </m:r>
                      </m:e>
                      <m:sup>
                        <m:sSup>
                          <m:sSupPr>
                            <m:ctrlPr>
                              <a:rPr lang="en-US" i="1">
                                <a:solidFill>
                                  <a:schemeClr val="tx1">
                                    <a:lumMod val="95000"/>
                                    <a:lumOff val="5000"/>
                                  </a:schemeClr>
                                </a:solidFill>
                                <a:latin typeface="+mj-lt"/>
                              </a:rPr>
                            </m:ctrlPr>
                          </m:sSupPr>
                          <m:e>
                            <m:r>
                              <a:rPr lang="en-US" i="1">
                                <a:solidFill>
                                  <a:schemeClr val="tx1">
                                    <a:lumMod val="95000"/>
                                    <a:lumOff val="5000"/>
                                  </a:schemeClr>
                                </a:solidFill>
                                <a:latin typeface="+mj-lt"/>
                              </a:rPr>
                              <m:t>|</m:t>
                            </m:r>
                            <m:r>
                              <a:rPr lang="en-US" i="1">
                                <a:solidFill>
                                  <a:schemeClr val="tx1">
                                    <a:lumMod val="95000"/>
                                    <a:lumOff val="5000"/>
                                  </a:schemeClr>
                                </a:solidFill>
                                <a:latin typeface="+mj-lt"/>
                              </a:rPr>
                              <m:t>𝑦</m:t>
                            </m:r>
                          </m:e>
                          <m:sup>
                            <m:r>
                              <a:rPr lang="en-US" i="1">
                                <a:solidFill>
                                  <a:schemeClr val="tx1">
                                    <a:lumMod val="95000"/>
                                    <a:lumOff val="5000"/>
                                  </a:schemeClr>
                                </a:solidFill>
                                <a:latin typeface="+mj-lt"/>
                              </a:rPr>
                              <m:t>∗</m:t>
                            </m:r>
                          </m:sup>
                        </m:sSup>
                        <m:r>
                          <a:rPr lang="en-US" i="1">
                            <a:solidFill>
                              <a:schemeClr val="tx1">
                                <a:lumMod val="95000"/>
                                <a:lumOff val="5000"/>
                              </a:schemeClr>
                            </a:solidFill>
                            <a:latin typeface="+mj-lt"/>
                          </a:rPr>
                          <m:t>|</m:t>
                        </m:r>
                      </m:sup>
                    </m:sSup>
                    <m:r>
                      <a:rPr lang="en-US" i="1">
                        <a:solidFill>
                          <a:schemeClr val="tx1">
                            <a:lumMod val="95000"/>
                            <a:lumOff val="5000"/>
                          </a:schemeClr>
                        </a:solidFill>
                        <a:latin typeface="+mj-lt"/>
                      </a:rPr>
                      <m:t>=</m:t>
                    </m:r>
                    <m:sSup>
                      <m:sSupPr>
                        <m:ctrlPr>
                          <a:rPr lang="en-US" i="1">
                            <a:solidFill>
                              <a:schemeClr val="tx1">
                                <a:lumMod val="95000"/>
                                <a:lumOff val="5000"/>
                              </a:schemeClr>
                            </a:solidFill>
                            <a:latin typeface="+mj-lt"/>
                          </a:rPr>
                        </m:ctrlPr>
                      </m:sSupPr>
                      <m:e>
                        <m:r>
                          <a:rPr lang="en-US" i="1">
                            <a:solidFill>
                              <a:schemeClr val="tx1">
                                <a:lumMod val="95000"/>
                                <a:lumOff val="5000"/>
                              </a:schemeClr>
                            </a:solidFill>
                            <a:latin typeface="+mj-lt"/>
                          </a:rPr>
                          <m:t>𝑒</m:t>
                        </m:r>
                      </m:e>
                      <m:sup>
                        <m:r>
                          <a:rPr lang="en-US" i="1">
                            <a:solidFill>
                              <a:schemeClr val="tx1">
                                <a:lumMod val="95000"/>
                                <a:lumOff val="5000"/>
                              </a:schemeClr>
                            </a:solidFill>
                            <a:latin typeface="+mj-lt"/>
                          </a:rPr>
                          <m:t>|</m:t>
                        </m:r>
                        <m:sSub>
                          <m:sSubPr>
                            <m:ctrlPr>
                              <a:rPr lang="en-US" i="1">
                                <a:solidFill>
                                  <a:schemeClr val="tx1">
                                    <a:lumMod val="95000"/>
                                    <a:lumOff val="5000"/>
                                  </a:schemeClr>
                                </a:solidFill>
                                <a:latin typeface="+mj-lt"/>
                              </a:rPr>
                            </m:ctrlPr>
                          </m:sSubPr>
                          <m:e>
                            <m:r>
                              <a:rPr lang="en-US" i="1">
                                <a:solidFill>
                                  <a:schemeClr val="tx1">
                                    <a:lumMod val="95000"/>
                                    <a:lumOff val="5000"/>
                                  </a:schemeClr>
                                </a:solidFill>
                                <a:latin typeface="+mj-lt"/>
                              </a:rPr>
                              <m:t>𝑦</m:t>
                            </m:r>
                          </m:e>
                          <m:sub>
                            <m:r>
                              <a:rPr lang="en-US" i="1">
                                <a:solidFill>
                                  <a:schemeClr val="tx1">
                                    <a:lumMod val="95000"/>
                                    <a:lumOff val="5000"/>
                                  </a:schemeClr>
                                </a:solidFill>
                                <a:latin typeface="+mj-lt"/>
                              </a:rPr>
                              <m:t>1</m:t>
                            </m:r>
                          </m:sub>
                        </m:sSub>
                        <m:r>
                          <a:rPr lang="en-US" i="1">
                            <a:solidFill>
                              <a:schemeClr val="tx1">
                                <a:lumMod val="95000"/>
                                <a:lumOff val="5000"/>
                              </a:schemeClr>
                            </a:solidFill>
                            <a:latin typeface="+mj-lt"/>
                          </a:rPr>
                          <m:t>−</m:t>
                        </m:r>
                        <m:sSub>
                          <m:sSubPr>
                            <m:ctrlPr>
                              <a:rPr lang="en-US" i="1">
                                <a:solidFill>
                                  <a:schemeClr val="tx1">
                                    <a:lumMod val="95000"/>
                                    <a:lumOff val="5000"/>
                                  </a:schemeClr>
                                </a:solidFill>
                                <a:latin typeface="+mj-lt"/>
                              </a:rPr>
                            </m:ctrlPr>
                          </m:sSubPr>
                          <m:e>
                            <m:r>
                              <a:rPr lang="en-US" i="1">
                                <a:solidFill>
                                  <a:schemeClr val="tx1">
                                    <a:lumMod val="95000"/>
                                    <a:lumOff val="5000"/>
                                  </a:schemeClr>
                                </a:solidFill>
                                <a:latin typeface="+mj-lt"/>
                              </a:rPr>
                              <m:t>𝑦</m:t>
                            </m:r>
                          </m:e>
                          <m:sub>
                            <m:r>
                              <a:rPr lang="en-US" i="1">
                                <a:solidFill>
                                  <a:schemeClr val="tx1">
                                    <a:lumMod val="95000"/>
                                    <a:lumOff val="5000"/>
                                  </a:schemeClr>
                                </a:solidFill>
                                <a:latin typeface="+mj-lt"/>
                              </a:rPr>
                              <m:t>2</m:t>
                            </m:r>
                          </m:sub>
                        </m:sSub>
                        <m:r>
                          <a:rPr lang="en-US" i="1">
                            <a:solidFill>
                              <a:schemeClr val="tx1">
                                <a:lumMod val="95000"/>
                                <a:lumOff val="5000"/>
                              </a:schemeClr>
                            </a:solidFill>
                            <a:latin typeface="+mj-lt"/>
                          </a:rPr>
                          <m:t>|</m:t>
                        </m:r>
                      </m:sup>
                    </m:sSup>
                  </m:oMath>
                </a14:m>
                <a:endParaRPr lang="en-US" dirty="0">
                  <a:solidFill>
                    <a:schemeClr val="tx1">
                      <a:lumMod val="95000"/>
                      <a:lumOff val="5000"/>
                    </a:schemeClr>
                  </a:solidFill>
                  <a:latin typeface="+mj-lt"/>
                </a:endParaRPr>
              </a:p>
            </p:txBody>
          </p:sp>
        </mc:Choice>
        <mc:Fallback>
          <p:sp>
            <p:nvSpPr>
              <p:cNvPr id="9" name="TextBox 8">
                <a:extLst>
                  <a:ext uri="{FF2B5EF4-FFF2-40B4-BE49-F238E27FC236}">
                    <a16:creationId xmlns:a16="http://schemas.microsoft.com/office/drawing/2014/main" id="{3AABCAA4-B5FA-104B-BF8F-08B10CE9D5DF}"/>
                  </a:ext>
                </a:extLst>
              </p:cNvPr>
              <p:cNvSpPr txBox="1">
                <a:spLocks noRot="1" noChangeAspect="1" noMove="1" noResize="1" noEditPoints="1" noAdjustHandles="1" noChangeArrowheads="1" noChangeShapeType="1" noTextEdit="1"/>
              </p:cNvSpPr>
              <p:nvPr/>
            </p:nvSpPr>
            <p:spPr>
              <a:xfrm flipH="1">
                <a:off x="407044" y="831684"/>
                <a:ext cx="6558281" cy="5084533"/>
              </a:xfrm>
              <a:prstGeom prst="rect">
                <a:avLst/>
              </a:prstGeom>
              <a:blipFill>
                <a:blip r:embed="rId3"/>
                <a:stretch>
                  <a:fillRect l="-967" t="-498" b="-746"/>
                </a:stretch>
              </a:blipFill>
            </p:spPr>
            <p:txBody>
              <a:bodyPr/>
              <a:lstStyle/>
              <a:p>
                <a:r>
                  <a:rPr lang="en-GR">
                    <a:noFill/>
                  </a:rPr>
                  <a:t> </a:t>
                </a:r>
              </a:p>
            </p:txBody>
          </p:sp>
        </mc:Fallback>
      </mc:AlternateContent>
    </p:spTree>
    <p:extLst>
      <p:ext uri="{BB962C8B-B14F-4D97-AF65-F5344CB8AC3E}">
        <p14:creationId xmlns:p14="http://schemas.microsoft.com/office/powerpoint/2010/main" val="1172283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13</a:t>
            </a:fld>
            <a:endParaRPr lang="en-US" dirty="0"/>
          </a:p>
        </p:txBody>
      </p:sp>
      <p:sp>
        <p:nvSpPr>
          <p:cNvPr id="15" name="Title 4">
            <a:extLst>
              <a:ext uri="{FF2B5EF4-FFF2-40B4-BE49-F238E27FC236}">
                <a16:creationId xmlns:a16="http://schemas.microsoft.com/office/drawing/2014/main" id="{891D8F17-9AA5-324A-BB4A-698880040C4D}"/>
              </a:ext>
            </a:extLst>
          </p:cNvPr>
          <p:cNvSpPr txBox="1">
            <a:spLocks/>
          </p:cNvSpPr>
          <p:nvPr/>
        </p:nvSpPr>
        <p:spPr>
          <a:xfrm>
            <a:off x="171304" y="43417"/>
            <a:ext cx="10520413" cy="456639"/>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2400" b="1" u="sng" dirty="0"/>
              <a:t>Overview</a:t>
            </a:r>
          </a:p>
        </p:txBody>
      </p:sp>
      <mc:AlternateContent xmlns:mc="http://schemas.openxmlformats.org/markup-compatibility/2006">
        <mc:Choice xmlns:a14="http://schemas.microsoft.com/office/drawing/2010/main" Requires="a14">
          <p:graphicFrame>
            <p:nvGraphicFramePr>
              <p:cNvPr id="20" name="Table 19">
                <a:extLst>
                  <a:ext uri="{FF2B5EF4-FFF2-40B4-BE49-F238E27FC236}">
                    <a16:creationId xmlns:a16="http://schemas.microsoft.com/office/drawing/2014/main" id="{05D16C7D-A3B3-D944-B6FD-99652F9883D2}"/>
                  </a:ext>
                </a:extLst>
              </p:cNvPr>
              <p:cNvGraphicFramePr>
                <a:graphicFrameLocks noGrp="1"/>
              </p:cNvGraphicFramePr>
              <p:nvPr>
                <p:extLst>
                  <p:ext uri="{D42A27DB-BD31-4B8C-83A1-F6EECF244321}">
                    <p14:modId xmlns:p14="http://schemas.microsoft.com/office/powerpoint/2010/main" val="125652850"/>
                  </p:ext>
                </p:extLst>
              </p:nvPr>
            </p:nvGraphicFramePr>
            <p:xfrm>
              <a:off x="3770550" y="306776"/>
              <a:ext cx="7582558" cy="1760412"/>
            </p:xfrm>
            <a:graphic>
              <a:graphicData uri="http://schemas.openxmlformats.org/drawingml/2006/table">
                <a:tbl>
                  <a:tblPr firstRow="1" bandRow="1">
                    <a:tableStyleId>{69CF1AB2-1976-4502-BF36-3FF5EA218861}</a:tableStyleId>
                  </a:tblPr>
                  <a:tblGrid>
                    <a:gridCol w="3074993">
                      <a:extLst>
                        <a:ext uri="{9D8B030D-6E8A-4147-A177-3AD203B41FA5}">
                          <a16:colId xmlns:a16="http://schemas.microsoft.com/office/drawing/2014/main" val="3979361683"/>
                        </a:ext>
                      </a:extLst>
                    </a:gridCol>
                    <a:gridCol w="4507565">
                      <a:extLst>
                        <a:ext uri="{9D8B030D-6E8A-4147-A177-3AD203B41FA5}">
                          <a16:colId xmlns:a16="http://schemas.microsoft.com/office/drawing/2014/main" val="1695994119"/>
                        </a:ext>
                      </a:extLst>
                    </a:gridCol>
                  </a:tblGrid>
                  <a:tr h="221276">
                    <a:tc>
                      <a:txBody>
                        <a:bodyPr/>
                        <a:lstStyle/>
                        <a:p>
                          <a:r>
                            <a:rPr lang="en-US" sz="1600" dirty="0"/>
                            <a:t>Region</a:t>
                          </a:r>
                        </a:p>
                      </a:txBody>
                      <a:tcPr/>
                    </a:tc>
                    <a:tc>
                      <a:txBody>
                        <a:bodyPr/>
                        <a:lstStyle/>
                        <a:p>
                          <a:r>
                            <a:rPr lang="en-US" sz="1600" dirty="0"/>
                            <a:t>Requirements</a:t>
                          </a:r>
                        </a:p>
                      </a:txBody>
                      <a:tcPr/>
                    </a:tc>
                    <a:extLst>
                      <a:ext uri="{0D108BD9-81ED-4DB2-BD59-A6C34878D82A}">
                        <a16:rowId xmlns:a16="http://schemas.microsoft.com/office/drawing/2014/main" val="388369634"/>
                      </a:ext>
                    </a:extLst>
                  </a:tr>
                  <a:tr h="350162">
                    <a:tc>
                      <a:txBody>
                        <a:bodyPr/>
                        <a:lstStyle/>
                        <a:p>
                          <a:r>
                            <a:rPr lang="en-US" sz="1600" dirty="0"/>
                            <a:t>Signal Region (SR)</a:t>
                          </a:r>
                        </a:p>
                      </a:txBody>
                      <a:tcPr/>
                    </a:tc>
                    <a:tc>
                      <a:txBody>
                        <a:bodyPr/>
                        <a:lstStyle/>
                        <a:p>
                          <a:r>
                            <a:rPr lang="en-US" sz="1400" dirty="0"/>
                            <a:t>Baseline + </a:t>
                          </a:r>
                          <a:r>
                            <a:rPr lang="en-US" sz="1400" dirty="0" err="1"/>
                            <a:t>topTagger</a:t>
                          </a:r>
                          <a:r>
                            <a:rPr lang="en-US" sz="1400" dirty="0"/>
                            <a:t> + </a:t>
                          </a:r>
                          <a14:m>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panose="02040503050406030204" pitchFamily="18" charset="0"/>
                                    </a:rPr>
                                    <m:t>𝑚</m:t>
                                  </m:r>
                                </m:e>
                                <m:sub>
                                  <m:r>
                                    <a:rPr lang="en-US" sz="1400" smtClean="0">
                                      <a:latin typeface="Cambria Math" panose="02040503050406030204" pitchFamily="18" charset="0"/>
                                    </a:rPr>
                                    <m:t>𝑆𝐷</m:t>
                                  </m:r>
                                </m:sub>
                                <m:sup>
                                  <m:r>
                                    <a:rPr lang="en-US" sz="1400" smtClean="0">
                                      <a:latin typeface="Cambria Math" panose="02040503050406030204" pitchFamily="18" charset="0"/>
                                    </a:rPr>
                                    <m:t>𝑗𝑒𝑡</m:t>
                                  </m:r>
                                  <m:r>
                                    <a:rPr lang="en-US" sz="1400" smtClean="0">
                                      <a:latin typeface="Cambria Math" panose="02040503050406030204" pitchFamily="18" charset="0"/>
                                    </a:rPr>
                                    <m:t>1,2</m:t>
                                  </m:r>
                                </m:sup>
                              </m:sSubSup>
                              <m:r>
                                <a:rPr lang="en-US" sz="1400" smtClean="0">
                                  <a:latin typeface="Cambria Math" panose="02040503050406030204" pitchFamily="18" charset="0"/>
                                </a:rPr>
                                <m:t>∈</m:t>
                              </m:r>
                              <m:d>
                                <m:dPr>
                                  <m:ctrlPr>
                                    <a:rPr lang="en-US" sz="1400" i="1" smtClean="0">
                                      <a:latin typeface="Cambria Math" panose="02040503050406030204" pitchFamily="18" charset="0"/>
                                    </a:rPr>
                                  </m:ctrlPr>
                                </m:dPr>
                                <m:e>
                                  <m:r>
                                    <a:rPr lang="en-US" sz="1400" smtClean="0">
                                      <a:latin typeface="Cambria Math" panose="02040503050406030204" pitchFamily="18" charset="0"/>
                                    </a:rPr>
                                    <m:t>120,220</m:t>
                                  </m:r>
                                </m:e>
                              </m:d>
                              <m:r>
                                <a:rPr lang="en-US" sz="1400" smtClean="0">
                                  <a:latin typeface="Cambria Math" panose="02040503050406030204" pitchFamily="18" charset="0"/>
                                </a:rPr>
                                <m:t>𝐺𝑒𝑉</m:t>
                              </m:r>
                              <m:r>
                                <a:rPr lang="en-US" sz="1400" smtClean="0">
                                  <a:latin typeface="Cambria Math" panose="02040503050406030204" pitchFamily="18" charset="0"/>
                                </a:rPr>
                                <m:t>+2</m:t>
                              </m:r>
                              <m:r>
                                <a:rPr lang="en-US" sz="1400" smtClean="0">
                                  <a:latin typeface="Cambria Math" panose="02040503050406030204" pitchFamily="18" charset="0"/>
                                </a:rPr>
                                <m:t>𝑏𝑡𝑎𝑔𝑠</m:t>
                              </m:r>
                            </m:oMath>
                          </a14:m>
                          <a:endParaRPr lang="en-US" sz="1400" dirty="0"/>
                        </a:p>
                      </a:txBody>
                      <a:tcPr/>
                    </a:tc>
                    <a:extLst>
                      <a:ext uri="{0D108BD9-81ED-4DB2-BD59-A6C34878D82A}">
                        <a16:rowId xmlns:a16="http://schemas.microsoft.com/office/drawing/2014/main" val="1890626060"/>
                      </a:ext>
                    </a:extLst>
                  </a:tr>
                  <a:tr h="324984">
                    <a:tc>
                      <a:txBody>
                        <a:bodyPr/>
                        <a:lstStyle/>
                        <a:p>
                          <a:r>
                            <a:rPr lang="en-US" sz="1600" dirty="0"/>
                            <a:t>Control Region (CR)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Baseline + </a:t>
                          </a:r>
                          <a:r>
                            <a:rPr lang="en-US" sz="1400" dirty="0" err="1"/>
                            <a:t>topTagger</a:t>
                          </a:r>
                          <a:r>
                            <a:rPr lang="en-US" sz="1400" dirty="0"/>
                            <a:t> + </a:t>
                          </a:r>
                          <a14:m>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panose="02040503050406030204" pitchFamily="18" charset="0"/>
                                    </a:rPr>
                                    <m:t>𝑚</m:t>
                                  </m:r>
                                </m:e>
                                <m:sub>
                                  <m:r>
                                    <a:rPr lang="en-US" sz="1400" smtClean="0">
                                      <a:latin typeface="Cambria Math" panose="02040503050406030204" pitchFamily="18" charset="0"/>
                                    </a:rPr>
                                    <m:t>𝑆𝐷</m:t>
                                  </m:r>
                                </m:sub>
                                <m:sup>
                                  <m:r>
                                    <a:rPr lang="en-US" sz="1400" smtClean="0">
                                      <a:latin typeface="Cambria Math" panose="02040503050406030204" pitchFamily="18" charset="0"/>
                                    </a:rPr>
                                    <m:t>𝑗𝑒𝑡</m:t>
                                  </m:r>
                                  <m:r>
                                    <a:rPr lang="en-US" sz="1400" smtClean="0">
                                      <a:latin typeface="Cambria Math" panose="02040503050406030204" pitchFamily="18" charset="0"/>
                                    </a:rPr>
                                    <m:t>1,2</m:t>
                                  </m:r>
                                </m:sup>
                              </m:sSubSup>
                              <m:r>
                                <a:rPr lang="en-US" sz="1400" smtClean="0">
                                  <a:latin typeface="Cambria Math" panose="02040503050406030204" pitchFamily="18" charset="0"/>
                                </a:rPr>
                                <m:t>∈</m:t>
                              </m:r>
                              <m:d>
                                <m:dPr>
                                  <m:ctrlPr>
                                    <a:rPr lang="en-US" sz="1400" i="1" smtClean="0">
                                      <a:latin typeface="Cambria Math" panose="02040503050406030204" pitchFamily="18" charset="0"/>
                                    </a:rPr>
                                  </m:ctrlPr>
                                </m:dPr>
                                <m:e>
                                  <m:r>
                                    <a:rPr lang="en-US" sz="1400" smtClean="0">
                                      <a:latin typeface="Cambria Math" panose="02040503050406030204" pitchFamily="18" charset="0"/>
                                    </a:rPr>
                                    <m:t>120,220</m:t>
                                  </m:r>
                                </m:e>
                              </m:d>
                              <m:r>
                                <a:rPr lang="en-US" sz="1400" smtClean="0">
                                  <a:latin typeface="Cambria Math" panose="02040503050406030204" pitchFamily="18" charset="0"/>
                                </a:rPr>
                                <m:t>𝐺𝑒𝑉</m:t>
                              </m:r>
                              <m:r>
                                <a:rPr lang="en-US" sz="1400" smtClean="0">
                                  <a:latin typeface="Cambria Math" panose="02040503050406030204" pitchFamily="18" charset="0"/>
                                </a:rPr>
                                <m:t>+0</m:t>
                              </m:r>
                              <m:r>
                                <a:rPr lang="en-US" sz="1400" smtClean="0">
                                  <a:latin typeface="Cambria Math" panose="02040503050406030204" pitchFamily="18" charset="0"/>
                                </a:rPr>
                                <m:t>𝑏𝑡𝑎𝑔𝑠</m:t>
                              </m:r>
                            </m:oMath>
                          </a14:m>
                          <a:endParaRPr lang="en-US" sz="1400" dirty="0"/>
                        </a:p>
                      </a:txBody>
                      <a:tcPr/>
                    </a:tc>
                    <a:extLst>
                      <a:ext uri="{0D108BD9-81ED-4DB2-BD59-A6C34878D82A}">
                        <a16:rowId xmlns:a16="http://schemas.microsoft.com/office/drawing/2014/main" val="373877898"/>
                      </a:ext>
                    </a:extLst>
                  </a:tr>
                  <a:tr h="325603">
                    <a:tc>
                      <a:txBody>
                        <a:bodyPr/>
                        <a:lstStyle/>
                        <a:p>
                          <a:r>
                            <a:rPr lang="en-US" sz="1600" dirty="0"/>
                            <a:t>Extended SR (SR</a:t>
                          </a:r>
                          <a:r>
                            <a:rPr lang="en-US" sz="1600" baseline="-25000" dirty="0"/>
                            <a:t>A</a:t>
                          </a:r>
                          <a:r>
                            <a:rPr lang="en-US" sz="1600" baseline="0" dirty="0"/>
                            <a:t>) (QCD fit region)</a:t>
                          </a:r>
                          <a:r>
                            <a:rPr lang="en-US" baseline="-25000" dirty="0"/>
                            <a:t>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Baseline + </a:t>
                          </a:r>
                          <a:r>
                            <a:rPr lang="en-US" sz="1400" dirty="0" err="1"/>
                            <a:t>topTagger</a:t>
                          </a:r>
                          <a:r>
                            <a:rPr lang="en-US" sz="1400" dirty="0"/>
                            <a:t> + </a:t>
                          </a:r>
                          <a14:m>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panose="02040503050406030204" pitchFamily="18" charset="0"/>
                                    </a:rPr>
                                    <m:t>𝑚</m:t>
                                  </m:r>
                                </m:e>
                                <m:sub>
                                  <m:r>
                                    <a:rPr lang="en-US" sz="1400" smtClean="0">
                                      <a:latin typeface="Cambria Math" panose="02040503050406030204" pitchFamily="18" charset="0"/>
                                    </a:rPr>
                                    <m:t>𝑆𝐷</m:t>
                                  </m:r>
                                </m:sub>
                                <m:sup>
                                  <m:r>
                                    <a:rPr lang="en-US" sz="1400" smtClean="0">
                                      <a:latin typeface="Cambria Math" panose="02040503050406030204" pitchFamily="18" charset="0"/>
                                    </a:rPr>
                                    <m:t>𝑗𝑒𝑡</m:t>
                                  </m:r>
                                  <m:r>
                                    <a:rPr lang="en-US" sz="1400" smtClean="0">
                                      <a:latin typeface="Cambria Math" panose="02040503050406030204" pitchFamily="18" charset="0"/>
                                    </a:rPr>
                                    <m:t>1,2</m:t>
                                  </m:r>
                                </m:sup>
                              </m:sSubSup>
                              <m:r>
                                <a:rPr lang="en-US" sz="1400" smtClean="0">
                                  <a:latin typeface="Cambria Math" panose="02040503050406030204" pitchFamily="18" charset="0"/>
                                </a:rPr>
                                <m:t>∈</m:t>
                              </m:r>
                              <m:d>
                                <m:dPr>
                                  <m:ctrlPr>
                                    <a:rPr lang="en-US" sz="1400" i="1" smtClean="0">
                                      <a:latin typeface="Cambria Math" panose="02040503050406030204" pitchFamily="18" charset="0"/>
                                    </a:rPr>
                                  </m:ctrlPr>
                                </m:dPr>
                                <m:e>
                                  <m:r>
                                    <a:rPr lang="en-US" sz="1400" smtClean="0">
                                      <a:latin typeface="Cambria Math" panose="02040503050406030204" pitchFamily="18" charset="0"/>
                                    </a:rPr>
                                    <m:t>50,300</m:t>
                                  </m:r>
                                </m:e>
                              </m:d>
                              <m:r>
                                <a:rPr lang="en-US" sz="1400" smtClean="0">
                                  <a:latin typeface="Cambria Math" panose="02040503050406030204" pitchFamily="18" charset="0"/>
                                </a:rPr>
                                <m:t>𝐺𝑒𝑉</m:t>
                              </m:r>
                              <m:r>
                                <a:rPr lang="en-US" sz="1400" smtClean="0">
                                  <a:latin typeface="Cambria Math" panose="02040503050406030204" pitchFamily="18" charset="0"/>
                                </a:rPr>
                                <m:t>+2</m:t>
                              </m:r>
                              <m:r>
                                <a:rPr lang="en-US" sz="1400" smtClean="0">
                                  <a:latin typeface="Cambria Math" panose="02040503050406030204" pitchFamily="18" charset="0"/>
                                </a:rPr>
                                <m:t>𝑏𝑡𝑎𝑔𝑠</m:t>
                              </m:r>
                            </m:oMath>
                          </a14:m>
                          <a:endParaRPr lang="en-US" sz="1400" dirty="0"/>
                        </a:p>
                      </a:txBody>
                      <a:tcPr/>
                    </a:tc>
                    <a:extLst>
                      <a:ext uri="{0D108BD9-81ED-4DB2-BD59-A6C34878D82A}">
                        <a16:rowId xmlns:a16="http://schemas.microsoft.com/office/drawing/2014/main" val="508267469"/>
                      </a:ext>
                    </a:extLst>
                  </a:tr>
                  <a:tr h="32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Extended CR (CR</a:t>
                          </a:r>
                          <a:r>
                            <a:rPr lang="en-US" sz="1600" baseline="-25000" dirty="0"/>
                            <a:t>A</a:t>
                          </a:r>
                          <a:r>
                            <a:rPr lang="en-US" sz="1600" baseline="0" dirty="0"/>
                            <a:t>) (QCD fit region)</a:t>
                          </a:r>
                          <a:r>
                            <a:rPr lang="en-US" sz="1600" baseline="-25000" dirty="0"/>
                            <a:t>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Baseline + </a:t>
                          </a:r>
                          <a:r>
                            <a:rPr lang="en-US" sz="1400" dirty="0" err="1"/>
                            <a:t>topTagger</a:t>
                          </a:r>
                          <a:r>
                            <a:rPr lang="en-US" sz="1400" dirty="0"/>
                            <a:t> + </a:t>
                          </a:r>
                          <a14:m>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panose="02040503050406030204" pitchFamily="18" charset="0"/>
                                    </a:rPr>
                                    <m:t>𝑚</m:t>
                                  </m:r>
                                </m:e>
                                <m:sub>
                                  <m:r>
                                    <a:rPr lang="en-US" sz="1400" smtClean="0">
                                      <a:latin typeface="Cambria Math" panose="02040503050406030204" pitchFamily="18" charset="0"/>
                                    </a:rPr>
                                    <m:t>𝑆𝐷</m:t>
                                  </m:r>
                                </m:sub>
                                <m:sup>
                                  <m:r>
                                    <a:rPr lang="en-US" sz="1400" smtClean="0">
                                      <a:latin typeface="Cambria Math" panose="02040503050406030204" pitchFamily="18" charset="0"/>
                                    </a:rPr>
                                    <m:t>𝑗𝑒𝑡</m:t>
                                  </m:r>
                                  <m:r>
                                    <a:rPr lang="en-US" sz="1400" smtClean="0">
                                      <a:latin typeface="Cambria Math" panose="02040503050406030204" pitchFamily="18" charset="0"/>
                                    </a:rPr>
                                    <m:t>1,2</m:t>
                                  </m:r>
                                </m:sup>
                              </m:sSubSup>
                              <m:r>
                                <a:rPr lang="en-US" sz="1400" smtClean="0">
                                  <a:latin typeface="Cambria Math" panose="02040503050406030204" pitchFamily="18" charset="0"/>
                                </a:rPr>
                                <m:t>∈</m:t>
                              </m:r>
                              <m:d>
                                <m:dPr>
                                  <m:ctrlPr>
                                    <a:rPr lang="en-US" sz="1400" i="1" smtClean="0">
                                      <a:latin typeface="Cambria Math" panose="02040503050406030204" pitchFamily="18" charset="0"/>
                                    </a:rPr>
                                  </m:ctrlPr>
                                </m:dPr>
                                <m:e>
                                  <m:r>
                                    <a:rPr lang="en-US" sz="1400" smtClean="0">
                                      <a:latin typeface="Cambria Math" panose="02040503050406030204" pitchFamily="18" charset="0"/>
                                    </a:rPr>
                                    <m:t>50,300</m:t>
                                  </m:r>
                                </m:e>
                              </m:d>
                              <m:r>
                                <a:rPr lang="en-US" sz="1400" smtClean="0">
                                  <a:latin typeface="Cambria Math" panose="02040503050406030204" pitchFamily="18" charset="0"/>
                                </a:rPr>
                                <m:t>𝐺𝑒𝑉</m:t>
                              </m:r>
                              <m:r>
                                <a:rPr lang="en-US" sz="1400" smtClean="0">
                                  <a:latin typeface="Cambria Math" panose="02040503050406030204" pitchFamily="18" charset="0"/>
                                </a:rPr>
                                <m:t>+0</m:t>
                              </m:r>
                              <m:r>
                                <a:rPr lang="en-US" sz="1400" smtClean="0">
                                  <a:latin typeface="Cambria Math" panose="02040503050406030204" pitchFamily="18" charset="0"/>
                                </a:rPr>
                                <m:t>𝑏𝑡𝑎𝑔𝑠</m:t>
                              </m:r>
                            </m:oMath>
                          </a14:m>
                          <a:endParaRPr lang="en-US" sz="1400" dirty="0"/>
                        </a:p>
                      </a:txBody>
                      <a:tcPr/>
                    </a:tc>
                    <a:extLst>
                      <a:ext uri="{0D108BD9-81ED-4DB2-BD59-A6C34878D82A}">
                        <a16:rowId xmlns:a16="http://schemas.microsoft.com/office/drawing/2014/main" val="306141891"/>
                      </a:ext>
                    </a:extLst>
                  </a:tr>
                </a:tbl>
              </a:graphicData>
            </a:graphic>
          </p:graphicFrame>
        </mc:Choice>
        <mc:Fallback>
          <p:graphicFrame>
            <p:nvGraphicFramePr>
              <p:cNvPr id="20" name="Table 19">
                <a:extLst>
                  <a:ext uri="{FF2B5EF4-FFF2-40B4-BE49-F238E27FC236}">
                    <a16:creationId xmlns:a16="http://schemas.microsoft.com/office/drawing/2014/main" id="{05D16C7D-A3B3-D944-B6FD-99652F9883D2}"/>
                  </a:ext>
                </a:extLst>
              </p:cNvPr>
              <p:cNvGraphicFramePr>
                <a:graphicFrameLocks noGrp="1"/>
              </p:cNvGraphicFramePr>
              <p:nvPr>
                <p:extLst>
                  <p:ext uri="{D42A27DB-BD31-4B8C-83A1-F6EECF244321}">
                    <p14:modId xmlns:p14="http://schemas.microsoft.com/office/powerpoint/2010/main" val="125652850"/>
                  </p:ext>
                </p:extLst>
              </p:nvPr>
            </p:nvGraphicFramePr>
            <p:xfrm>
              <a:off x="3770550" y="306776"/>
              <a:ext cx="7582558" cy="1760412"/>
            </p:xfrm>
            <a:graphic>
              <a:graphicData uri="http://schemas.openxmlformats.org/drawingml/2006/table">
                <a:tbl>
                  <a:tblPr firstRow="1" bandRow="1">
                    <a:tableStyleId>{69CF1AB2-1976-4502-BF36-3FF5EA218861}</a:tableStyleId>
                  </a:tblPr>
                  <a:tblGrid>
                    <a:gridCol w="3074993">
                      <a:extLst>
                        <a:ext uri="{9D8B030D-6E8A-4147-A177-3AD203B41FA5}">
                          <a16:colId xmlns:a16="http://schemas.microsoft.com/office/drawing/2014/main" val="3979361683"/>
                        </a:ext>
                      </a:extLst>
                    </a:gridCol>
                    <a:gridCol w="4507565">
                      <a:extLst>
                        <a:ext uri="{9D8B030D-6E8A-4147-A177-3AD203B41FA5}">
                          <a16:colId xmlns:a16="http://schemas.microsoft.com/office/drawing/2014/main" val="1695994119"/>
                        </a:ext>
                      </a:extLst>
                    </a:gridCol>
                  </a:tblGrid>
                  <a:tr h="335280">
                    <a:tc>
                      <a:txBody>
                        <a:bodyPr/>
                        <a:lstStyle/>
                        <a:p>
                          <a:r>
                            <a:rPr lang="en-US" sz="1600" dirty="0"/>
                            <a:t>Region</a:t>
                          </a:r>
                        </a:p>
                      </a:txBody>
                      <a:tcPr/>
                    </a:tc>
                    <a:tc>
                      <a:txBody>
                        <a:bodyPr/>
                        <a:lstStyle/>
                        <a:p>
                          <a:r>
                            <a:rPr lang="en-US" sz="1600" dirty="0"/>
                            <a:t>Requirements</a:t>
                          </a:r>
                        </a:p>
                      </a:txBody>
                      <a:tcPr/>
                    </a:tc>
                    <a:extLst>
                      <a:ext uri="{0D108BD9-81ED-4DB2-BD59-A6C34878D82A}">
                        <a16:rowId xmlns:a16="http://schemas.microsoft.com/office/drawing/2014/main" val="388369634"/>
                      </a:ext>
                    </a:extLst>
                  </a:tr>
                  <a:tr h="353124">
                    <a:tc>
                      <a:txBody>
                        <a:bodyPr/>
                        <a:lstStyle/>
                        <a:p>
                          <a:r>
                            <a:rPr lang="en-US" sz="1600" dirty="0"/>
                            <a:t>Signal Region (SR)</a:t>
                          </a:r>
                        </a:p>
                      </a:txBody>
                      <a:tcPr/>
                    </a:tc>
                    <a:tc>
                      <a:txBody>
                        <a:bodyPr/>
                        <a:lstStyle/>
                        <a:p>
                          <a:endParaRPr lang="en-GR"/>
                        </a:p>
                      </a:txBody>
                      <a:tcPr>
                        <a:blipFill>
                          <a:blip r:embed="rId2"/>
                          <a:stretch>
                            <a:fillRect l="-68451" t="-100000" r="-563" b="-321429"/>
                          </a:stretch>
                        </a:blipFill>
                      </a:tcPr>
                    </a:tc>
                    <a:extLst>
                      <a:ext uri="{0D108BD9-81ED-4DB2-BD59-A6C34878D82A}">
                        <a16:rowId xmlns:a16="http://schemas.microsoft.com/office/drawing/2014/main" val="1890626060"/>
                      </a:ext>
                    </a:extLst>
                  </a:tr>
                  <a:tr h="353124">
                    <a:tc>
                      <a:txBody>
                        <a:bodyPr/>
                        <a:lstStyle/>
                        <a:p>
                          <a:r>
                            <a:rPr lang="en-US" sz="1600" dirty="0"/>
                            <a:t>Control Region (CR)</a:t>
                          </a:r>
                        </a:p>
                      </a:txBody>
                      <a:tcPr/>
                    </a:tc>
                    <a:tc>
                      <a:txBody>
                        <a:bodyPr/>
                        <a:lstStyle/>
                        <a:p>
                          <a:endParaRPr lang="en-GR"/>
                        </a:p>
                      </a:txBody>
                      <a:tcPr>
                        <a:blipFill>
                          <a:blip r:embed="rId2"/>
                          <a:stretch>
                            <a:fillRect l="-68451" t="-200000" r="-563" b="-221429"/>
                          </a:stretch>
                        </a:blipFill>
                      </a:tcPr>
                    </a:tc>
                    <a:extLst>
                      <a:ext uri="{0D108BD9-81ED-4DB2-BD59-A6C34878D82A}">
                        <a16:rowId xmlns:a16="http://schemas.microsoft.com/office/drawing/2014/main" val="373877898"/>
                      </a:ext>
                    </a:extLst>
                  </a:tr>
                  <a:tr h="365760">
                    <a:tc>
                      <a:txBody>
                        <a:bodyPr/>
                        <a:lstStyle/>
                        <a:p>
                          <a:r>
                            <a:rPr lang="en-US" sz="1600" dirty="0"/>
                            <a:t>Extended SR (SR</a:t>
                          </a:r>
                          <a:r>
                            <a:rPr lang="en-US" sz="1600" baseline="-25000" dirty="0"/>
                            <a:t>A</a:t>
                          </a:r>
                          <a:r>
                            <a:rPr lang="en-US" sz="1600" baseline="0" dirty="0"/>
                            <a:t>) (QCD fit region)</a:t>
                          </a:r>
                          <a:r>
                            <a:rPr lang="en-US" baseline="-25000" dirty="0"/>
                            <a:t> </a:t>
                          </a:r>
                          <a:endParaRPr lang="en-US" dirty="0"/>
                        </a:p>
                      </a:txBody>
                      <a:tcPr/>
                    </a:tc>
                    <a:tc>
                      <a:txBody>
                        <a:bodyPr/>
                        <a:lstStyle/>
                        <a:p>
                          <a:endParaRPr lang="en-GR"/>
                        </a:p>
                      </a:txBody>
                      <a:tcPr>
                        <a:blipFill>
                          <a:blip r:embed="rId2"/>
                          <a:stretch>
                            <a:fillRect l="-68451" t="-289655" r="-563" b="-113793"/>
                          </a:stretch>
                        </a:blipFill>
                      </a:tcPr>
                    </a:tc>
                    <a:extLst>
                      <a:ext uri="{0D108BD9-81ED-4DB2-BD59-A6C34878D82A}">
                        <a16:rowId xmlns:a16="http://schemas.microsoft.com/office/drawing/2014/main" val="508267469"/>
                      </a:ext>
                    </a:extLst>
                  </a:tr>
                  <a:tr h="3531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Extended CR (CR</a:t>
                          </a:r>
                          <a:r>
                            <a:rPr lang="en-US" sz="1600" baseline="-25000" dirty="0"/>
                            <a:t>A</a:t>
                          </a:r>
                          <a:r>
                            <a:rPr lang="en-US" sz="1600" baseline="0" dirty="0"/>
                            <a:t>) (QCD fit region)</a:t>
                          </a:r>
                          <a:r>
                            <a:rPr lang="en-US" sz="1600" baseline="-25000" dirty="0"/>
                            <a:t> </a:t>
                          </a:r>
                          <a:endParaRPr lang="en-US" sz="1600" dirty="0"/>
                        </a:p>
                      </a:txBody>
                      <a:tcPr/>
                    </a:tc>
                    <a:tc>
                      <a:txBody>
                        <a:bodyPr/>
                        <a:lstStyle/>
                        <a:p>
                          <a:endParaRPr lang="en-GR"/>
                        </a:p>
                      </a:txBody>
                      <a:tcPr>
                        <a:blipFill>
                          <a:blip r:embed="rId2"/>
                          <a:stretch>
                            <a:fillRect l="-68451" t="-403571" r="-563" b="-17857"/>
                          </a:stretch>
                        </a:blipFill>
                      </a:tcPr>
                    </a:tc>
                    <a:extLst>
                      <a:ext uri="{0D108BD9-81ED-4DB2-BD59-A6C34878D82A}">
                        <a16:rowId xmlns:a16="http://schemas.microsoft.com/office/drawing/2014/main" val="306141891"/>
                      </a:ext>
                    </a:extLst>
                  </a:tr>
                </a:tbl>
              </a:graphicData>
            </a:graphic>
          </p:graphicFrame>
        </mc:Fallback>
      </mc:AlternateContent>
      <p:grpSp>
        <p:nvGrpSpPr>
          <p:cNvPr id="3" name="Group 2">
            <a:extLst>
              <a:ext uri="{FF2B5EF4-FFF2-40B4-BE49-F238E27FC236}">
                <a16:creationId xmlns:a16="http://schemas.microsoft.com/office/drawing/2014/main" id="{DDEBFF90-16F4-864B-9F24-F44BE76CC9E7}"/>
              </a:ext>
            </a:extLst>
          </p:cNvPr>
          <p:cNvGrpSpPr/>
          <p:nvPr/>
        </p:nvGrpSpPr>
        <p:grpSpPr>
          <a:xfrm>
            <a:off x="171304" y="730039"/>
            <a:ext cx="6552325" cy="4847093"/>
            <a:chOff x="171304" y="730039"/>
            <a:chExt cx="6552325" cy="4847093"/>
          </a:xfrm>
        </p:grpSpPr>
        <p:sp>
          <p:nvSpPr>
            <p:cNvPr id="16" name="TextBox 15">
              <a:extLst>
                <a:ext uri="{FF2B5EF4-FFF2-40B4-BE49-F238E27FC236}">
                  <a16:creationId xmlns:a16="http://schemas.microsoft.com/office/drawing/2014/main" id="{FEEAA497-E6A0-6347-89F7-80F7FC87D77B}"/>
                </a:ext>
              </a:extLst>
            </p:cNvPr>
            <p:cNvSpPr txBox="1"/>
            <p:nvPr/>
          </p:nvSpPr>
          <p:spPr>
            <a:xfrm>
              <a:off x="171304" y="2253438"/>
              <a:ext cx="6552325"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Baseline Reconstructed level cuts:</a:t>
              </a:r>
            </a:p>
            <a:p>
              <a:pPr marL="742950" lvl="1" indent="-285750">
                <a:buFont typeface="Arial" panose="020B0604020202020204" pitchFamily="34" charset="0"/>
                <a:buChar char="•"/>
              </a:pPr>
              <a:r>
                <a:rPr lang="en-US" sz="1600" dirty="0" err="1"/>
                <a:t>nJets</a:t>
              </a:r>
              <a:r>
                <a:rPr lang="en-US" sz="1600" dirty="0"/>
                <a:t> &gt; 1, </a:t>
              </a:r>
              <a:r>
                <a:rPr lang="en-US" sz="1600" dirty="0" err="1"/>
                <a:t>nLeptons</a:t>
              </a:r>
              <a:r>
                <a:rPr lang="en-US" sz="1600" dirty="0"/>
                <a:t> = 0, Dijet mass (</a:t>
              </a:r>
              <a:r>
                <a:rPr lang="en-US" sz="1600" dirty="0" err="1"/>
                <a:t>mJJ</a:t>
              </a:r>
              <a:r>
                <a:rPr lang="en-US" sz="1600" dirty="0"/>
                <a:t>) &gt; 1000</a:t>
              </a:r>
            </a:p>
            <a:p>
              <a:pPr marL="742950" lvl="1" indent="-285750">
                <a:buFont typeface="Arial" panose="020B0604020202020204" pitchFamily="34" charset="0"/>
                <a:buChar char="•"/>
              </a:pPr>
              <a:r>
                <a:rPr lang="en-US" sz="1600" dirty="0"/>
                <a:t>Leading and </a:t>
              </a:r>
              <a:r>
                <a:rPr lang="en-US" sz="1600" dirty="0" err="1"/>
                <a:t>Subleading</a:t>
              </a:r>
              <a:r>
                <a:rPr lang="en-US" sz="1600" dirty="0"/>
                <a:t> jet </a:t>
              </a:r>
              <a:r>
                <a:rPr lang="en-US" sz="1600" dirty="0" err="1"/>
                <a:t>p</a:t>
              </a:r>
              <a:r>
                <a:rPr lang="en-US" sz="1600" baseline="-25000" dirty="0" err="1"/>
                <a:t>T</a:t>
              </a:r>
              <a:r>
                <a:rPr lang="en-US" sz="1600" dirty="0"/>
                <a:t>  &gt; 400</a:t>
              </a:r>
            </a:p>
            <a:p>
              <a:pPr marL="742950" lvl="1" indent="-285750">
                <a:buFont typeface="Arial" panose="020B0604020202020204" pitchFamily="34" charset="0"/>
                <a:buChar char="•"/>
              </a:pPr>
              <a:r>
                <a:rPr lang="en-US" sz="1600" dirty="0"/>
                <a:t>Leading and </a:t>
              </a:r>
              <a:r>
                <a:rPr lang="en-US" sz="1600" dirty="0" err="1"/>
                <a:t>Subleading</a:t>
              </a:r>
              <a:r>
                <a:rPr lang="en-US" sz="1600" dirty="0"/>
                <a:t>  absolute jet eta</a:t>
              </a:r>
              <a:r>
                <a:rPr lang="el-GR" sz="1600" dirty="0"/>
                <a:t> |η|&lt;2.4</a:t>
              </a:r>
              <a:r>
                <a:rPr lang="en-US" sz="1600" dirty="0"/>
                <a:t> </a:t>
              </a:r>
            </a:p>
          </p:txBody>
        </p:sp>
        <p:sp>
          <p:nvSpPr>
            <p:cNvPr id="17" name="Rectangle 16">
              <a:extLst>
                <a:ext uri="{FF2B5EF4-FFF2-40B4-BE49-F238E27FC236}">
                  <a16:creationId xmlns:a16="http://schemas.microsoft.com/office/drawing/2014/main" id="{D2F40BC6-8499-7047-810A-08E6C615BA3F}"/>
                </a:ext>
              </a:extLst>
            </p:cNvPr>
            <p:cNvSpPr/>
            <p:nvPr/>
          </p:nvSpPr>
          <p:spPr>
            <a:xfrm>
              <a:off x="171304" y="730039"/>
              <a:ext cx="5638187" cy="1323439"/>
            </a:xfrm>
            <a:prstGeom prst="rect">
              <a:avLst/>
            </a:prstGeom>
          </p:spPr>
          <p:txBody>
            <a:bodyPr wrap="square">
              <a:spAutoFit/>
            </a:bodyPr>
            <a:lstStyle/>
            <a:p>
              <a:pPr marL="285750" indent="-285750">
                <a:buFont typeface="Arial" panose="020B0604020202020204" pitchFamily="34" charset="0"/>
                <a:buChar char="•"/>
              </a:pPr>
              <a:r>
                <a:rPr lang="en-US" sz="1600" dirty="0"/>
                <a:t>Baseline Parton cuts:</a:t>
              </a:r>
            </a:p>
            <a:p>
              <a:pPr marL="742950" lvl="1" indent="-285750">
                <a:buFont typeface="Arial" panose="020B0604020202020204" pitchFamily="34" charset="0"/>
                <a:buChar char="•"/>
              </a:pPr>
              <a:r>
                <a:rPr lang="en-US" sz="1600" dirty="0"/>
                <a:t>Jet Matching</a:t>
              </a:r>
            </a:p>
            <a:p>
              <a:pPr marL="742950" lvl="1" indent="-285750">
                <a:buFont typeface="Arial" panose="020B0604020202020204" pitchFamily="34" charset="0"/>
                <a:buChar char="•"/>
              </a:pPr>
              <a:r>
                <a:rPr lang="en-US" sz="1600" dirty="0" err="1"/>
                <a:t>partonPt</a:t>
              </a:r>
              <a:r>
                <a:rPr lang="en-US" sz="1600" dirty="0"/>
                <a:t>[0],[1] &gt; 400</a:t>
              </a:r>
            </a:p>
            <a:p>
              <a:pPr marL="742950" lvl="1" indent="-285750">
                <a:buFont typeface="Arial" panose="020B0604020202020204" pitchFamily="34" charset="0"/>
                <a:buChar char="•"/>
              </a:pPr>
              <a:r>
                <a:rPr lang="en-US" sz="1600" dirty="0"/>
                <a:t>|</a:t>
              </a:r>
              <a:r>
                <a:rPr lang="en-US" sz="1600" dirty="0" err="1"/>
                <a:t>partonEta</a:t>
              </a:r>
              <a:r>
                <a:rPr lang="en-US" sz="1600" dirty="0"/>
                <a:t>[0],[1]| &lt; 2.4</a:t>
              </a:r>
            </a:p>
            <a:p>
              <a:pPr marL="742950" lvl="1" indent="-285750">
                <a:buFont typeface="Arial" panose="020B0604020202020204" pitchFamily="34" charset="0"/>
                <a:buChar char="•"/>
              </a:pPr>
              <a:r>
                <a:rPr lang="en-US" sz="1600" dirty="0" err="1"/>
                <a:t>mTTbarParton</a:t>
              </a:r>
              <a:r>
                <a:rPr lang="en-US" sz="1600" dirty="0"/>
                <a:t> &gt; 1000</a:t>
              </a:r>
            </a:p>
          </p:txBody>
        </p:sp>
        <p:sp>
          <p:nvSpPr>
            <p:cNvPr id="18" name="Rectangle 17">
              <a:extLst>
                <a:ext uri="{FF2B5EF4-FFF2-40B4-BE49-F238E27FC236}">
                  <a16:creationId xmlns:a16="http://schemas.microsoft.com/office/drawing/2014/main" id="{F7F49F3B-BCD8-1F4A-935C-20D34D1AB9EE}"/>
                </a:ext>
              </a:extLst>
            </p:cNvPr>
            <p:cNvSpPr/>
            <p:nvPr/>
          </p:nvSpPr>
          <p:spPr>
            <a:xfrm>
              <a:off x="171304" y="3404608"/>
              <a:ext cx="4985004" cy="338554"/>
            </a:xfrm>
            <a:prstGeom prst="rect">
              <a:avLst/>
            </a:prstGeom>
          </p:spPr>
          <p:txBody>
            <a:bodyPr wrap="square">
              <a:spAutoFit/>
            </a:bodyPr>
            <a:lstStyle/>
            <a:p>
              <a:pPr marL="285750" indent="-285750">
                <a:buFont typeface="Arial" panose="020B0604020202020204" pitchFamily="34" charset="0"/>
                <a:buChar char="•"/>
              </a:pPr>
              <a:r>
                <a:rPr lang="en-US" sz="1600" dirty="0" err="1"/>
                <a:t>Btagging</a:t>
              </a:r>
              <a:r>
                <a:rPr lang="en-US" sz="1600" dirty="0"/>
                <a:t> selection</a:t>
              </a:r>
            </a:p>
          </p:txBody>
        </p:sp>
        <p:sp>
          <p:nvSpPr>
            <p:cNvPr id="19" name="Rectangle 18">
              <a:extLst>
                <a:ext uri="{FF2B5EF4-FFF2-40B4-BE49-F238E27FC236}">
                  <a16:creationId xmlns:a16="http://schemas.microsoft.com/office/drawing/2014/main" id="{C22FB872-3824-A947-88BB-19084C4C9ACE}"/>
                </a:ext>
              </a:extLst>
            </p:cNvPr>
            <p:cNvSpPr/>
            <p:nvPr/>
          </p:nvSpPr>
          <p:spPr>
            <a:xfrm>
              <a:off x="171304" y="3878109"/>
              <a:ext cx="4985004" cy="584775"/>
            </a:xfrm>
            <a:prstGeom prst="rect">
              <a:avLst/>
            </a:prstGeom>
          </p:spPr>
          <p:txBody>
            <a:bodyPr wrap="square">
              <a:spAutoFit/>
            </a:bodyPr>
            <a:lstStyle/>
            <a:p>
              <a:pPr marL="285750" indent="-285750">
                <a:buFont typeface="Arial" panose="020B0604020202020204" pitchFamily="34" charset="0"/>
                <a:buChar char="•"/>
              </a:pPr>
              <a:r>
                <a:rPr lang="en-US" sz="1600" dirty="0"/>
                <a:t>In house developed top Tagger:</a:t>
              </a:r>
            </a:p>
            <a:p>
              <a:pPr marL="742950" lvl="1" indent="-285750">
                <a:buFont typeface="Arial" panose="020B0604020202020204" pitchFamily="34" charset="0"/>
                <a:buChar char="•"/>
              </a:pPr>
              <a:r>
                <a:rPr lang="en-US" sz="1600" b="1" dirty="0"/>
                <a:t>Working points </a:t>
              </a:r>
              <a:r>
                <a:rPr lang="en-US" sz="1600" dirty="0"/>
                <a:t>(</a:t>
              </a:r>
              <a:r>
                <a:rPr lang="en-US" sz="1600" dirty="0">
                  <a:solidFill>
                    <a:srgbClr val="00B0F0"/>
                  </a:solidFill>
                </a:rPr>
                <a:t>2016: 0.2</a:t>
              </a:r>
              <a:r>
                <a:rPr lang="en-US" sz="1600" dirty="0"/>
                <a:t>, </a:t>
              </a:r>
              <a:r>
                <a:rPr lang="en-US" sz="1600" dirty="0">
                  <a:solidFill>
                    <a:srgbClr val="FF0000"/>
                  </a:solidFill>
                </a:rPr>
                <a:t>2017: 0.0</a:t>
              </a:r>
              <a:r>
                <a:rPr lang="en-US" sz="1600" dirty="0"/>
                <a:t>, </a:t>
              </a:r>
              <a:r>
                <a:rPr lang="en-US" sz="1600" dirty="0">
                  <a:solidFill>
                    <a:srgbClr val="00B050"/>
                  </a:solidFill>
                </a:rPr>
                <a:t>2018: 0.1</a:t>
              </a:r>
              <a:r>
                <a:rPr lang="en-US" sz="1600" dirty="0"/>
                <a:t>) </a:t>
              </a:r>
            </a:p>
          </p:txBody>
        </p:sp>
        <p:sp>
          <p:nvSpPr>
            <p:cNvPr id="22" name="TextBox 21">
              <a:extLst>
                <a:ext uri="{FF2B5EF4-FFF2-40B4-BE49-F238E27FC236}">
                  <a16:creationId xmlns:a16="http://schemas.microsoft.com/office/drawing/2014/main" id="{15DDF5FE-D4A5-8C4E-83F8-24242B301A3B}"/>
                </a:ext>
              </a:extLst>
            </p:cNvPr>
            <p:cNvSpPr txBox="1"/>
            <p:nvPr/>
          </p:nvSpPr>
          <p:spPr>
            <a:xfrm>
              <a:off x="171304" y="4653802"/>
              <a:ext cx="5305669" cy="923330"/>
            </a:xfrm>
            <a:prstGeom prst="rect">
              <a:avLst/>
            </a:prstGeom>
            <a:noFill/>
          </p:spPr>
          <p:txBody>
            <a:bodyPr wrap="square" rtlCol="0">
              <a:spAutoFit/>
            </a:bodyPr>
            <a:lstStyle/>
            <a:p>
              <a:r>
                <a:rPr lang="en-GR" dirty="0"/>
                <a:t>Goal is to Unfold to the Parton And Particle Levels</a:t>
              </a:r>
              <a:endParaRPr lang="en-US" dirty="0"/>
            </a:p>
            <a:p>
              <a:pPr marL="285750" indent="-285750">
                <a:buFont typeface="Arial" panose="020B0604020202020204" pitchFamily="34" charset="0"/>
                <a:buChar char="•"/>
              </a:pPr>
              <a:r>
                <a:rPr lang="en-US" dirty="0"/>
                <a:t>Data driven method for QCD subtraction</a:t>
              </a:r>
            </a:p>
            <a:p>
              <a:pPr marL="285750" indent="-285750">
                <a:buFont typeface="Arial" panose="020B0604020202020204" pitchFamily="34" charset="0"/>
                <a:buChar char="•"/>
              </a:pPr>
              <a:r>
                <a:rPr lang="en-GR" dirty="0"/>
                <a:t>Closure Tests with Nominal MC’s</a:t>
              </a:r>
              <a:endParaRPr lang="en-US" dirty="0"/>
            </a:p>
          </p:txBody>
        </p:sp>
      </p:grpSp>
      <p:pic>
        <p:nvPicPr>
          <p:cNvPr id="30" name="Picture 29">
            <a:extLst>
              <a:ext uri="{FF2B5EF4-FFF2-40B4-BE49-F238E27FC236}">
                <a16:creationId xmlns:a16="http://schemas.microsoft.com/office/drawing/2014/main" id="{2B65BFA0-3654-AA48-A109-08320A6C9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315720"/>
            <a:ext cx="2468245" cy="1816100"/>
          </a:xfrm>
          <a:prstGeom prst="rect">
            <a:avLst/>
          </a:prstGeom>
          <a:ln w="25400">
            <a:solidFill>
              <a:srgbClr val="00B0F0"/>
            </a:solidFill>
          </a:ln>
        </p:spPr>
      </p:pic>
      <p:pic>
        <p:nvPicPr>
          <p:cNvPr id="31" name="Picture 30">
            <a:extLst>
              <a:ext uri="{FF2B5EF4-FFF2-40B4-BE49-F238E27FC236}">
                <a16:creationId xmlns:a16="http://schemas.microsoft.com/office/drawing/2014/main" id="{136C743B-6416-D64B-B3A4-666C0E9F3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7594" y="3223770"/>
            <a:ext cx="2468245" cy="1816100"/>
          </a:xfrm>
          <a:prstGeom prst="rect">
            <a:avLst/>
          </a:prstGeom>
          <a:ln w="25400">
            <a:solidFill>
              <a:srgbClr val="FF0000"/>
            </a:solidFill>
          </a:ln>
        </p:spPr>
      </p:pic>
      <p:pic>
        <p:nvPicPr>
          <p:cNvPr id="32" name="Picture 31">
            <a:extLst>
              <a:ext uri="{FF2B5EF4-FFF2-40B4-BE49-F238E27FC236}">
                <a16:creationId xmlns:a16="http://schemas.microsoft.com/office/drawing/2014/main" id="{9BE98E30-F8A5-5949-A305-8BA74690A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4434857"/>
            <a:ext cx="2468245" cy="1824355"/>
          </a:xfrm>
          <a:prstGeom prst="rect">
            <a:avLst/>
          </a:prstGeom>
          <a:ln w="25400">
            <a:solidFill>
              <a:srgbClr val="00B050"/>
            </a:solidFill>
          </a:ln>
        </p:spPr>
      </p:pic>
      <p:sp>
        <p:nvSpPr>
          <p:cNvPr id="33" name="TextBox 32">
            <a:extLst>
              <a:ext uri="{FF2B5EF4-FFF2-40B4-BE49-F238E27FC236}">
                <a16:creationId xmlns:a16="http://schemas.microsoft.com/office/drawing/2014/main" id="{C2ACC944-5C13-C34B-BFC9-4A9CD9920196}"/>
              </a:ext>
            </a:extLst>
          </p:cNvPr>
          <p:cNvSpPr txBox="1"/>
          <p:nvPr/>
        </p:nvSpPr>
        <p:spPr>
          <a:xfrm>
            <a:off x="8259027" y="2697024"/>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34" name="TextBox 33">
            <a:extLst>
              <a:ext uri="{FF2B5EF4-FFF2-40B4-BE49-F238E27FC236}">
                <a16:creationId xmlns:a16="http://schemas.microsoft.com/office/drawing/2014/main" id="{496D5ABC-C4D1-7A4C-A801-2B1B0F781B37}"/>
              </a:ext>
            </a:extLst>
          </p:cNvPr>
          <p:cNvSpPr txBox="1"/>
          <p:nvPr/>
        </p:nvSpPr>
        <p:spPr>
          <a:xfrm>
            <a:off x="10018084" y="2766520"/>
            <a:ext cx="1335024" cy="369332"/>
          </a:xfrm>
          <a:prstGeom prst="rect">
            <a:avLst/>
          </a:prstGeom>
          <a:noFill/>
        </p:spPr>
        <p:txBody>
          <a:bodyPr wrap="square" rtlCol="0">
            <a:spAutoFit/>
          </a:bodyPr>
          <a:lstStyle/>
          <a:p>
            <a:pPr algn="ctr"/>
            <a:r>
              <a:rPr lang="en-US" dirty="0">
                <a:solidFill>
                  <a:srgbClr val="FF0000"/>
                </a:solidFill>
              </a:rPr>
              <a:t>2017</a:t>
            </a:r>
          </a:p>
        </p:txBody>
      </p:sp>
      <p:sp>
        <p:nvSpPr>
          <p:cNvPr id="35" name="TextBox 34">
            <a:extLst>
              <a:ext uri="{FF2B5EF4-FFF2-40B4-BE49-F238E27FC236}">
                <a16:creationId xmlns:a16="http://schemas.microsoft.com/office/drawing/2014/main" id="{AA1AC57F-2C66-F149-A587-9D1CED7CAA77}"/>
              </a:ext>
            </a:extLst>
          </p:cNvPr>
          <p:cNvSpPr txBox="1"/>
          <p:nvPr/>
        </p:nvSpPr>
        <p:spPr>
          <a:xfrm>
            <a:off x="8259027" y="5236021"/>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spTree>
    <p:extLst>
      <p:ext uri="{BB962C8B-B14F-4D97-AF65-F5344CB8AC3E}">
        <p14:creationId xmlns:p14="http://schemas.microsoft.com/office/powerpoint/2010/main" val="888125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14</a:t>
            </a:fld>
            <a:endParaRPr lang="en-US" dirty="0"/>
          </a:p>
        </p:txBody>
      </p:sp>
      <p:sp>
        <p:nvSpPr>
          <p:cNvPr id="4" name="TextBox 3">
            <a:extLst>
              <a:ext uri="{FF2B5EF4-FFF2-40B4-BE49-F238E27FC236}">
                <a16:creationId xmlns:a16="http://schemas.microsoft.com/office/drawing/2014/main" id="{4276E37C-40D7-F140-9A50-164694C4A0D4}"/>
              </a:ext>
            </a:extLst>
          </p:cNvPr>
          <p:cNvSpPr txBox="1"/>
          <p:nvPr/>
        </p:nvSpPr>
        <p:spPr>
          <a:xfrm>
            <a:off x="111965" y="137763"/>
            <a:ext cx="11783049" cy="523220"/>
          </a:xfrm>
          <a:prstGeom prst="rect">
            <a:avLst/>
          </a:prstGeom>
          <a:noFill/>
        </p:spPr>
        <p:txBody>
          <a:bodyPr wrap="square" rtlCol="0">
            <a:spAutoFit/>
          </a:bodyPr>
          <a:lstStyle/>
          <a:p>
            <a:r>
              <a:rPr lang="en-US" sz="2800" u="sng" dirty="0"/>
              <a:t>Efficiency and Acceptance for </a:t>
            </a:r>
            <a:r>
              <a:rPr lang="en-US" sz="2800" u="sng" dirty="0">
                <a:solidFill>
                  <a:srgbClr val="00B0F0"/>
                </a:solidFill>
              </a:rPr>
              <a:t>2016</a:t>
            </a:r>
            <a:r>
              <a:rPr lang="en-US" sz="2800" u="sng" dirty="0"/>
              <a:t>, </a:t>
            </a:r>
            <a:r>
              <a:rPr lang="en-US" sz="2800" u="sng" dirty="0">
                <a:solidFill>
                  <a:srgbClr val="FF0000"/>
                </a:solidFill>
              </a:rPr>
              <a:t>2017</a:t>
            </a:r>
            <a:r>
              <a:rPr lang="en-US" sz="2800" u="sng" dirty="0"/>
              <a:t> and </a:t>
            </a:r>
            <a:r>
              <a:rPr lang="en-US" sz="2800" u="sng" dirty="0">
                <a:solidFill>
                  <a:srgbClr val="00B050"/>
                </a:solidFill>
              </a:rPr>
              <a:t>2018</a:t>
            </a:r>
            <a:r>
              <a:rPr lang="en-US" sz="2800" u="sng" dirty="0"/>
              <a:t> and previous 2016 analysis</a:t>
            </a:r>
          </a:p>
        </p:txBody>
      </p:sp>
      <p:pic>
        <p:nvPicPr>
          <p:cNvPr id="5" name="Picture 4">
            <a:extLst>
              <a:ext uri="{FF2B5EF4-FFF2-40B4-BE49-F238E27FC236}">
                <a16:creationId xmlns:a16="http://schemas.microsoft.com/office/drawing/2014/main" id="{627C6371-2FC7-BD40-B52B-21F1EAED6A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65" y="1248307"/>
            <a:ext cx="6153006" cy="4402715"/>
          </a:xfrm>
          <a:prstGeom prst="rect">
            <a:avLst/>
          </a:prstGeom>
        </p:spPr>
      </p:pic>
      <p:pic>
        <p:nvPicPr>
          <p:cNvPr id="6" name="Picture 5">
            <a:extLst>
              <a:ext uri="{FF2B5EF4-FFF2-40B4-BE49-F238E27FC236}">
                <a16:creationId xmlns:a16="http://schemas.microsoft.com/office/drawing/2014/main" id="{AFD0F91E-6AD0-5C44-AA65-9ACFD91B0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064" y="1248307"/>
            <a:ext cx="6153006" cy="4402715"/>
          </a:xfrm>
          <a:prstGeom prst="rect">
            <a:avLst/>
          </a:prstGeom>
        </p:spPr>
      </p:pic>
    </p:spTree>
    <p:extLst>
      <p:ext uri="{BB962C8B-B14F-4D97-AF65-F5344CB8AC3E}">
        <p14:creationId xmlns:p14="http://schemas.microsoft.com/office/powerpoint/2010/main" val="325616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15</a:t>
            </a:fld>
            <a:endParaRPr lang="en-US" dirty="0"/>
          </a:p>
        </p:txBody>
      </p:sp>
      <p:sp>
        <p:nvSpPr>
          <p:cNvPr id="4" name="TextBox 3">
            <a:extLst>
              <a:ext uri="{FF2B5EF4-FFF2-40B4-BE49-F238E27FC236}">
                <a16:creationId xmlns:a16="http://schemas.microsoft.com/office/drawing/2014/main" id="{E1AA4A77-272C-0140-803A-70C046E9B873}"/>
              </a:ext>
            </a:extLst>
          </p:cNvPr>
          <p:cNvSpPr txBox="1"/>
          <p:nvPr/>
        </p:nvSpPr>
        <p:spPr>
          <a:xfrm>
            <a:off x="111965" y="83975"/>
            <a:ext cx="11783049" cy="1384995"/>
          </a:xfrm>
          <a:prstGeom prst="rect">
            <a:avLst/>
          </a:prstGeom>
          <a:noFill/>
        </p:spPr>
        <p:txBody>
          <a:bodyPr wrap="square" rtlCol="0">
            <a:spAutoFit/>
          </a:bodyPr>
          <a:lstStyle/>
          <a:p>
            <a:r>
              <a:rPr lang="en-US" sz="2800" u="sng" dirty="0"/>
              <a:t>QCD Closure Tests </a:t>
            </a:r>
            <a:r>
              <a:rPr lang="el-GR" sz="2800" u="sng" dirty="0"/>
              <a:t>’</a:t>
            </a:r>
            <a:r>
              <a:rPr lang="en-US" sz="2800" u="sng" dirty="0"/>
              <a:t>16</a:t>
            </a:r>
            <a:r>
              <a:rPr lang="el-GR" sz="2800" u="sng" dirty="0"/>
              <a:t>, ‘17, ’18 </a:t>
            </a:r>
            <a:r>
              <a:rPr lang="en-US" sz="2800" u="sng" dirty="0"/>
              <a:t>(corrected) for leading </a:t>
            </a:r>
            <a:r>
              <a:rPr lang="en-US" sz="2800" u="sng" dirty="0" err="1"/>
              <a:t>JetPt</a:t>
            </a:r>
            <a:endParaRPr lang="en-US" sz="2800" u="sng" dirty="0"/>
          </a:p>
          <a:p>
            <a:endParaRPr lang="en-US" sz="2800" u="sng" dirty="0"/>
          </a:p>
          <a:p>
            <a:endParaRPr lang="en-US" sz="2800" u="sng" dirty="0"/>
          </a:p>
        </p:txBody>
      </p:sp>
      <p:sp>
        <p:nvSpPr>
          <p:cNvPr id="5" name="TextBox 4">
            <a:extLst>
              <a:ext uri="{FF2B5EF4-FFF2-40B4-BE49-F238E27FC236}">
                <a16:creationId xmlns:a16="http://schemas.microsoft.com/office/drawing/2014/main" id="{7A7D9D77-DADC-484F-974A-A648FC83105E}"/>
              </a:ext>
            </a:extLst>
          </p:cNvPr>
          <p:cNvSpPr txBox="1"/>
          <p:nvPr/>
        </p:nvSpPr>
        <p:spPr>
          <a:xfrm>
            <a:off x="1499616" y="832104"/>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6" name="TextBox 5">
            <a:extLst>
              <a:ext uri="{FF2B5EF4-FFF2-40B4-BE49-F238E27FC236}">
                <a16:creationId xmlns:a16="http://schemas.microsoft.com/office/drawing/2014/main" id="{9E43D74F-2625-6245-ADC6-0A96F4E1824E}"/>
              </a:ext>
            </a:extLst>
          </p:cNvPr>
          <p:cNvSpPr txBox="1"/>
          <p:nvPr/>
        </p:nvSpPr>
        <p:spPr>
          <a:xfrm>
            <a:off x="5335977" y="832104"/>
            <a:ext cx="1335024" cy="369332"/>
          </a:xfrm>
          <a:prstGeom prst="rect">
            <a:avLst/>
          </a:prstGeom>
          <a:noFill/>
        </p:spPr>
        <p:txBody>
          <a:bodyPr wrap="square" rtlCol="0">
            <a:spAutoFit/>
          </a:bodyPr>
          <a:lstStyle/>
          <a:p>
            <a:pPr algn="ctr"/>
            <a:r>
              <a:rPr lang="en-US" dirty="0">
                <a:solidFill>
                  <a:srgbClr val="FF0000"/>
                </a:solidFill>
              </a:rPr>
              <a:t>2017</a:t>
            </a:r>
          </a:p>
        </p:txBody>
      </p:sp>
      <p:sp>
        <p:nvSpPr>
          <p:cNvPr id="7" name="TextBox 6">
            <a:extLst>
              <a:ext uri="{FF2B5EF4-FFF2-40B4-BE49-F238E27FC236}">
                <a16:creationId xmlns:a16="http://schemas.microsoft.com/office/drawing/2014/main" id="{FDB44120-6C27-1142-B4E4-B41B5E5AAA3F}"/>
              </a:ext>
            </a:extLst>
          </p:cNvPr>
          <p:cNvSpPr txBox="1"/>
          <p:nvPr/>
        </p:nvSpPr>
        <p:spPr>
          <a:xfrm>
            <a:off x="9375920" y="832104"/>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pic>
        <p:nvPicPr>
          <p:cNvPr id="8" name="Picture 7">
            <a:extLst>
              <a:ext uri="{FF2B5EF4-FFF2-40B4-BE49-F238E27FC236}">
                <a16:creationId xmlns:a16="http://schemas.microsoft.com/office/drawing/2014/main" id="{FB59E708-9910-7947-86BC-494614E2B6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7" y="1634862"/>
            <a:ext cx="4163615" cy="3279369"/>
          </a:xfrm>
          <a:prstGeom prst="rect">
            <a:avLst/>
          </a:prstGeom>
        </p:spPr>
      </p:pic>
      <p:pic>
        <p:nvPicPr>
          <p:cNvPr id="9" name="Picture 8">
            <a:extLst>
              <a:ext uri="{FF2B5EF4-FFF2-40B4-BE49-F238E27FC236}">
                <a16:creationId xmlns:a16="http://schemas.microsoft.com/office/drawing/2014/main" id="{3F095CCD-249D-9445-82B1-AA2B8168B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0625" y="1634862"/>
            <a:ext cx="4163615" cy="3279369"/>
          </a:xfrm>
          <a:prstGeom prst="rect">
            <a:avLst/>
          </a:prstGeom>
        </p:spPr>
      </p:pic>
      <p:pic>
        <p:nvPicPr>
          <p:cNvPr id="10" name="Picture 9">
            <a:extLst>
              <a:ext uri="{FF2B5EF4-FFF2-40B4-BE49-F238E27FC236}">
                <a16:creationId xmlns:a16="http://schemas.microsoft.com/office/drawing/2014/main" id="{2C54E246-8C19-2749-8252-08B38DDA05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7249" y="1634861"/>
            <a:ext cx="4163616" cy="3279369"/>
          </a:xfrm>
          <a:prstGeom prst="rect">
            <a:avLst/>
          </a:prstGeom>
        </p:spPr>
      </p:pic>
    </p:spTree>
    <p:extLst>
      <p:ext uri="{BB962C8B-B14F-4D97-AF65-F5344CB8AC3E}">
        <p14:creationId xmlns:p14="http://schemas.microsoft.com/office/powerpoint/2010/main" val="402644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16</a:t>
            </a:fld>
            <a:endParaRPr lang="en-US" dirty="0"/>
          </a:p>
        </p:txBody>
      </p:sp>
      <p:sp>
        <p:nvSpPr>
          <p:cNvPr id="4" name="TextBox 3">
            <a:extLst>
              <a:ext uri="{FF2B5EF4-FFF2-40B4-BE49-F238E27FC236}">
                <a16:creationId xmlns:a16="http://schemas.microsoft.com/office/drawing/2014/main" id="{F237B639-11CF-9A44-8858-66460AAB221B}"/>
              </a:ext>
            </a:extLst>
          </p:cNvPr>
          <p:cNvSpPr txBox="1"/>
          <p:nvPr/>
        </p:nvSpPr>
        <p:spPr>
          <a:xfrm>
            <a:off x="101455" y="123788"/>
            <a:ext cx="11783049" cy="523220"/>
          </a:xfrm>
          <a:prstGeom prst="rect">
            <a:avLst/>
          </a:prstGeom>
          <a:noFill/>
        </p:spPr>
        <p:txBody>
          <a:bodyPr wrap="square" rtlCol="0">
            <a:spAutoFit/>
          </a:bodyPr>
          <a:lstStyle/>
          <a:p>
            <a:r>
              <a:rPr lang="en-US" sz="2800" u="sng" dirty="0"/>
              <a:t>CR Contamination ’16,’17,’18 for the leading Jet Mass (</a:t>
            </a:r>
            <a:r>
              <a:rPr lang="en-US" sz="2800" u="sng" dirty="0" err="1"/>
              <a:t>softDrop</a:t>
            </a:r>
            <a:r>
              <a:rPr lang="en-US" sz="2800" u="sng" dirty="0"/>
              <a:t>)</a:t>
            </a:r>
          </a:p>
        </p:txBody>
      </p:sp>
      <p:sp>
        <p:nvSpPr>
          <p:cNvPr id="5" name="TextBox 4">
            <a:extLst>
              <a:ext uri="{FF2B5EF4-FFF2-40B4-BE49-F238E27FC236}">
                <a16:creationId xmlns:a16="http://schemas.microsoft.com/office/drawing/2014/main" id="{8DC0FE94-118A-5149-86AA-4DB76994B3EC}"/>
              </a:ext>
            </a:extLst>
          </p:cNvPr>
          <p:cNvSpPr txBox="1"/>
          <p:nvPr/>
        </p:nvSpPr>
        <p:spPr>
          <a:xfrm>
            <a:off x="1420749" y="1093814"/>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6" name="TextBox 5">
            <a:extLst>
              <a:ext uri="{FF2B5EF4-FFF2-40B4-BE49-F238E27FC236}">
                <a16:creationId xmlns:a16="http://schemas.microsoft.com/office/drawing/2014/main" id="{34DE5BEB-B748-AB4E-B966-85A335D31547}"/>
              </a:ext>
            </a:extLst>
          </p:cNvPr>
          <p:cNvSpPr txBox="1"/>
          <p:nvPr/>
        </p:nvSpPr>
        <p:spPr>
          <a:xfrm>
            <a:off x="5259707" y="1093814"/>
            <a:ext cx="1335024" cy="369332"/>
          </a:xfrm>
          <a:prstGeom prst="rect">
            <a:avLst/>
          </a:prstGeom>
          <a:noFill/>
        </p:spPr>
        <p:txBody>
          <a:bodyPr wrap="square" rtlCol="0">
            <a:spAutoFit/>
          </a:bodyPr>
          <a:lstStyle/>
          <a:p>
            <a:pPr algn="ctr"/>
            <a:r>
              <a:rPr lang="en-US" dirty="0">
                <a:solidFill>
                  <a:srgbClr val="FF0000"/>
                </a:solidFill>
              </a:rPr>
              <a:t>2017</a:t>
            </a:r>
          </a:p>
        </p:txBody>
      </p:sp>
      <p:sp>
        <p:nvSpPr>
          <p:cNvPr id="7" name="TextBox 6">
            <a:extLst>
              <a:ext uri="{FF2B5EF4-FFF2-40B4-BE49-F238E27FC236}">
                <a16:creationId xmlns:a16="http://schemas.microsoft.com/office/drawing/2014/main" id="{7BA637E9-2E46-FA41-8B87-3D77460D4CE0}"/>
              </a:ext>
            </a:extLst>
          </p:cNvPr>
          <p:cNvSpPr txBox="1"/>
          <p:nvPr/>
        </p:nvSpPr>
        <p:spPr>
          <a:xfrm>
            <a:off x="9375920" y="1093814"/>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pic>
        <p:nvPicPr>
          <p:cNvPr id="8" name="Picture 7">
            <a:extLst>
              <a:ext uri="{FF2B5EF4-FFF2-40B4-BE49-F238E27FC236}">
                <a16:creationId xmlns:a16="http://schemas.microsoft.com/office/drawing/2014/main" id="{7B7C24FA-0154-714A-BA3E-D8DF85D05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9" y="1794800"/>
            <a:ext cx="4017823" cy="3164539"/>
          </a:xfrm>
          <a:prstGeom prst="rect">
            <a:avLst/>
          </a:prstGeom>
        </p:spPr>
      </p:pic>
      <p:pic>
        <p:nvPicPr>
          <p:cNvPr id="9" name="Picture 8">
            <a:extLst>
              <a:ext uri="{FF2B5EF4-FFF2-40B4-BE49-F238E27FC236}">
                <a16:creationId xmlns:a16="http://schemas.microsoft.com/office/drawing/2014/main" id="{C8E35487-D08E-F547-9DCC-F89B34BBA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067" y="1794801"/>
            <a:ext cx="4017824" cy="3164540"/>
          </a:xfrm>
          <a:prstGeom prst="rect">
            <a:avLst/>
          </a:prstGeom>
        </p:spPr>
      </p:pic>
      <p:pic>
        <p:nvPicPr>
          <p:cNvPr id="10" name="Picture 9">
            <a:extLst>
              <a:ext uri="{FF2B5EF4-FFF2-40B4-BE49-F238E27FC236}">
                <a16:creationId xmlns:a16="http://schemas.microsoft.com/office/drawing/2014/main" id="{AB03EDAB-9A96-9342-AF65-906CC19E36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4521" y="1794801"/>
            <a:ext cx="4017821" cy="3164539"/>
          </a:xfrm>
          <a:prstGeom prst="rect">
            <a:avLst/>
          </a:prstGeom>
        </p:spPr>
      </p:pic>
    </p:spTree>
    <p:extLst>
      <p:ext uri="{BB962C8B-B14F-4D97-AF65-F5344CB8AC3E}">
        <p14:creationId xmlns:p14="http://schemas.microsoft.com/office/powerpoint/2010/main" val="1095253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17</a:t>
            </a:fld>
            <a:endParaRPr lang="en-US" dirty="0"/>
          </a:p>
        </p:txBody>
      </p:sp>
      <p:sp>
        <p:nvSpPr>
          <p:cNvPr id="4" name="TextBox 3">
            <a:extLst>
              <a:ext uri="{FF2B5EF4-FFF2-40B4-BE49-F238E27FC236}">
                <a16:creationId xmlns:a16="http://schemas.microsoft.com/office/drawing/2014/main" id="{64751C35-DB2D-CC4B-951F-B2C9747B9C86}"/>
              </a:ext>
            </a:extLst>
          </p:cNvPr>
          <p:cNvSpPr txBox="1"/>
          <p:nvPr/>
        </p:nvSpPr>
        <p:spPr>
          <a:xfrm>
            <a:off x="101207" y="137763"/>
            <a:ext cx="11783049" cy="523220"/>
          </a:xfrm>
          <a:prstGeom prst="rect">
            <a:avLst/>
          </a:prstGeom>
          <a:noFill/>
        </p:spPr>
        <p:txBody>
          <a:bodyPr wrap="square" rtlCol="0">
            <a:spAutoFit/>
          </a:bodyPr>
          <a:lstStyle/>
          <a:p>
            <a:r>
              <a:rPr lang="en-US" sz="2800" u="sng" dirty="0"/>
              <a:t>Signal Extraction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8B52D21-11C8-E94A-B853-F0A3D0425A2C}"/>
                  </a:ext>
                </a:extLst>
              </p:cNvPr>
              <p:cNvSpPr txBox="1"/>
              <p:nvPr/>
            </p:nvSpPr>
            <p:spPr>
              <a:xfrm>
                <a:off x="318375" y="1650819"/>
                <a:ext cx="11533733" cy="855875"/>
              </a:xfrm>
              <a:prstGeom prst="rect">
                <a:avLst/>
              </a:prstGeom>
              <a:noFill/>
            </p:spPr>
            <p:txBody>
              <a:bodyPr wrap="square" rtlCol="0">
                <a:spAutoFit/>
              </a:bodyPr>
              <a:lstStyle/>
              <a:p>
                <a:endParaRPr lang="en-US" sz="2000" b="0" i="1" dirty="0">
                  <a:latin typeface="Cambria Math" panose="02040503050406030204" pitchFamily="18" charset="0"/>
                  <a:sym typeface="Wingdings" pitchFamily="2" charset="2"/>
                </a:endParaRPr>
              </a:p>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sym typeface="Wingdings" pitchFamily="2" charset="2"/>
                        </a:rPr>
                        <m:t>𝑆</m:t>
                      </m:r>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latin typeface="Cambria Math" panose="02040503050406030204" pitchFamily="18" charset="0"/>
                          <a:sym typeface="Wingdings" pitchFamily="2" charset="2"/>
                        </a:rPr>
                        <m:t>𝐷</m:t>
                      </m:r>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𝐶</m:t>
                          </m:r>
                        </m:e>
                        <m:sub>
                          <m:r>
                            <a:rPr lang="en-US" sz="2200" b="0" i="1" smtClean="0">
                              <a:latin typeface="Cambria Math" panose="02040503050406030204" pitchFamily="18" charset="0"/>
                              <a:sym typeface="Wingdings" pitchFamily="2" charset="2"/>
                            </a:rPr>
                            <m:t>𝑏𝑘𝑔</m:t>
                          </m:r>
                        </m:sub>
                        <m:sup>
                          <m:r>
                            <a:rPr lang="en-US" sz="2200" b="0" i="1" smtClean="0">
                              <a:latin typeface="Cambria Math" panose="02040503050406030204" pitchFamily="18" charset="0"/>
                              <a:sym typeface="Wingdings" pitchFamily="2" charset="2"/>
                            </a:rPr>
                            <m:t>𝑦𝑖𝑒𝑙𝑑</m:t>
                          </m:r>
                        </m:sup>
                      </m:sSubSup>
                      <m:sSubSup>
                        <m:sSubSupPr>
                          <m:ctrlPr>
                            <a:rPr lang="en-US" sz="2200" b="0" i="1" smtClean="0">
                              <a:solidFill>
                                <a:srgbClr val="FF0000"/>
                              </a:solidFill>
                              <a:latin typeface="Cambria Math" panose="02040503050406030204" pitchFamily="18" charset="0"/>
                              <a:sym typeface="Wingdings" pitchFamily="2" charset="2"/>
                            </a:rPr>
                          </m:ctrlPr>
                        </m:sSubSupPr>
                        <m:e>
                          <m:r>
                            <a:rPr lang="en-US" sz="2200" b="0" i="1" smtClean="0">
                              <a:solidFill>
                                <a:srgbClr val="FF0000"/>
                              </a:solidFill>
                              <a:latin typeface="Cambria Math" panose="02040503050406030204" pitchFamily="18" charset="0"/>
                              <a:sym typeface="Wingdings" pitchFamily="2" charset="2"/>
                            </a:rPr>
                            <m:t>𝑁</m:t>
                          </m:r>
                        </m:e>
                        <m:sub>
                          <m:r>
                            <a:rPr lang="en-US" sz="2200" b="0" i="1" smtClean="0">
                              <a:solidFill>
                                <a:srgbClr val="FF0000"/>
                              </a:solidFill>
                              <a:latin typeface="Cambria Math" panose="02040503050406030204" pitchFamily="18" charset="0"/>
                              <a:sym typeface="Wingdings" pitchFamily="2" charset="2"/>
                            </a:rPr>
                            <m:t>𝑄𝐶𝐷</m:t>
                          </m:r>
                        </m:sub>
                        <m:sup>
                          <m:r>
                            <a:rPr lang="en-US" sz="2200" b="0" i="1" smtClean="0">
                              <a:solidFill>
                                <a:srgbClr val="FF0000"/>
                              </a:solidFill>
                              <a:latin typeface="Cambria Math" panose="02040503050406030204" pitchFamily="18" charset="0"/>
                              <a:sym typeface="Wingdings" pitchFamily="2" charset="2"/>
                            </a:rPr>
                            <m:t>𝑓𝑖𝑡</m:t>
                          </m:r>
                        </m:sup>
                      </m:sSubSup>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𝐶</m:t>
                          </m:r>
                        </m:e>
                        <m:sub>
                          <m:r>
                            <a:rPr lang="en-US" sz="2200" b="0" i="1" smtClean="0">
                              <a:latin typeface="Cambria Math" panose="02040503050406030204" pitchFamily="18" charset="0"/>
                              <a:sym typeface="Wingdings" pitchFamily="2" charset="2"/>
                            </a:rPr>
                            <m:t>𝑄𝐶𝐷</m:t>
                          </m:r>
                        </m:sub>
                        <m:sup>
                          <m:r>
                            <a:rPr lang="en-US" sz="2200" b="0" i="1" smtClean="0">
                              <a:latin typeface="Cambria Math" panose="02040503050406030204" pitchFamily="18" charset="0"/>
                              <a:sym typeface="Wingdings" pitchFamily="2" charset="2"/>
                            </a:rPr>
                            <m:t>𝑠h𝑎𝑝𝑒</m:t>
                          </m:r>
                        </m:sup>
                      </m:sSubSup>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𝑄</m:t>
                      </m:r>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latin typeface="Cambria Math" panose="02040503050406030204" pitchFamily="18" charset="0"/>
                          <a:sym typeface="Wingdings" pitchFamily="2" charset="2"/>
                        </a:rPr>
                        <m:t>𝐵</m:t>
                      </m:r>
                      <m:r>
                        <a:rPr lang="en-US" sz="2200" b="0" i="1" smtClean="0">
                          <a:latin typeface="Cambria Math" panose="02040503050406030204" pitchFamily="18" charset="0"/>
                          <a:sym typeface="Wingdings" pitchFamily="2" charset="2"/>
                        </a:rPr>
                        <m:t>(</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r>
                        <a:rPr lang="en-US" sz="2200" b="0" i="1" smtClean="0">
                          <a:latin typeface="Cambria Math" panose="02040503050406030204" pitchFamily="18" charset="0"/>
                          <a:sym typeface="Wingdings" pitchFamily="2" charset="2"/>
                        </a:rPr>
                        <m:t>) </m:t>
                      </m:r>
                    </m:oMath>
                  </m:oMathPara>
                </a14:m>
                <a:endParaRPr lang="en-GB" sz="2200" dirty="0">
                  <a:sym typeface="Wingdings" pitchFamily="2" charset="2"/>
                </a:endParaRPr>
              </a:p>
            </p:txBody>
          </p:sp>
        </mc:Choice>
        <mc:Fallback xmlns="">
          <p:sp>
            <p:nvSpPr>
              <p:cNvPr id="5" name="TextBox 4">
                <a:extLst>
                  <a:ext uri="{FF2B5EF4-FFF2-40B4-BE49-F238E27FC236}">
                    <a16:creationId xmlns:a16="http://schemas.microsoft.com/office/drawing/2014/main" id="{B8B52D21-11C8-E94A-B853-F0A3D0425A2C}"/>
                  </a:ext>
                </a:extLst>
              </p:cNvPr>
              <p:cNvSpPr txBox="1">
                <a:spLocks noRot="1" noChangeAspect="1" noMove="1" noResize="1" noEditPoints="1" noAdjustHandles="1" noChangeArrowheads="1" noChangeShapeType="1" noTextEdit="1"/>
              </p:cNvSpPr>
              <p:nvPr/>
            </p:nvSpPr>
            <p:spPr>
              <a:xfrm>
                <a:off x="318375" y="1650819"/>
                <a:ext cx="11533733" cy="855875"/>
              </a:xfrm>
              <a:prstGeom prst="rect">
                <a:avLst/>
              </a:prstGeom>
              <a:blipFill>
                <a:blip r:embed="rId2"/>
                <a:stretch>
                  <a:fillRect b="-4412"/>
                </a:stretch>
              </a:blipFill>
            </p:spPr>
            <p:txBody>
              <a:bodyPr/>
              <a:lstStyle/>
              <a:p>
                <a:r>
                  <a:rPr lang="en-GR">
                    <a:noFill/>
                  </a:rPr>
                  <a:t> </a:t>
                </a:r>
              </a:p>
            </p:txBody>
          </p:sp>
        </mc:Fallback>
      </mc:AlternateContent>
      <p:sp>
        <p:nvSpPr>
          <p:cNvPr id="6" name="Rounded Rectangular Callout 5">
            <a:extLst>
              <a:ext uri="{FF2B5EF4-FFF2-40B4-BE49-F238E27FC236}">
                <a16:creationId xmlns:a16="http://schemas.microsoft.com/office/drawing/2014/main" id="{6D934C00-6A53-4741-B40D-B44D57A573ED}"/>
              </a:ext>
            </a:extLst>
          </p:cNvPr>
          <p:cNvSpPr/>
          <p:nvPr/>
        </p:nvSpPr>
        <p:spPr>
          <a:xfrm>
            <a:off x="1041236" y="2770441"/>
            <a:ext cx="1604306" cy="422545"/>
          </a:xfrm>
          <a:prstGeom prst="wedgeRoundRectCallout">
            <a:avLst>
              <a:gd name="adj1" fmla="val 19795"/>
              <a:gd name="adj2" fmla="val -100119"/>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D39C5B-2733-F849-87B8-377DB993125D}"/>
              </a:ext>
            </a:extLst>
          </p:cNvPr>
          <p:cNvSpPr txBox="1"/>
          <p:nvPr/>
        </p:nvSpPr>
        <p:spPr>
          <a:xfrm>
            <a:off x="1143302" y="2797048"/>
            <a:ext cx="1400175" cy="369332"/>
          </a:xfrm>
          <a:prstGeom prst="rect">
            <a:avLst/>
          </a:prstGeom>
          <a:noFill/>
        </p:spPr>
        <p:txBody>
          <a:bodyPr wrap="square" rtlCol="0">
            <a:spAutoFit/>
          </a:bodyPr>
          <a:lstStyle/>
          <a:p>
            <a:r>
              <a:rPr lang="en-US" dirty="0"/>
              <a:t>Fiducial Yield</a:t>
            </a:r>
          </a:p>
        </p:txBody>
      </p:sp>
      <p:sp>
        <p:nvSpPr>
          <p:cNvPr id="8" name="Rounded Rectangular Callout 7">
            <a:extLst>
              <a:ext uri="{FF2B5EF4-FFF2-40B4-BE49-F238E27FC236}">
                <a16:creationId xmlns:a16="http://schemas.microsoft.com/office/drawing/2014/main" id="{A28A417F-F864-7A43-B7F1-DF57394686EB}"/>
              </a:ext>
            </a:extLst>
          </p:cNvPr>
          <p:cNvSpPr/>
          <p:nvPr/>
        </p:nvSpPr>
        <p:spPr>
          <a:xfrm>
            <a:off x="3675427" y="843667"/>
            <a:ext cx="1604306" cy="800662"/>
          </a:xfrm>
          <a:prstGeom prst="wedgeRoundRectCallout">
            <a:avLst>
              <a:gd name="adj1" fmla="val -46107"/>
              <a:gd name="adj2" fmla="val 96467"/>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8ABF7C-3F38-314F-A898-2A9E5BCA2CFB}"/>
              </a:ext>
            </a:extLst>
          </p:cNvPr>
          <p:cNvSpPr txBox="1"/>
          <p:nvPr/>
        </p:nvSpPr>
        <p:spPr>
          <a:xfrm>
            <a:off x="3720343" y="930824"/>
            <a:ext cx="1604306" cy="646331"/>
          </a:xfrm>
          <a:prstGeom prst="rect">
            <a:avLst/>
          </a:prstGeom>
          <a:noFill/>
        </p:spPr>
        <p:txBody>
          <a:bodyPr wrap="square" rtlCol="0">
            <a:spAutoFit/>
          </a:bodyPr>
          <a:lstStyle/>
          <a:p>
            <a:r>
              <a:rPr lang="en-US" dirty="0"/>
              <a:t>Measured </a:t>
            </a:r>
            <a:r>
              <a:rPr lang="en-US" dirty="0" err="1"/>
              <a:t>dist</a:t>
            </a:r>
            <a:r>
              <a:rPr lang="en-US" dirty="0"/>
              <a:t> from data</a:t>
            </a:r>
          </a:p>
        </p:txBody>
      </p:sp>
      <p:sp>
        <p:nvSpPr>
          <p:cNvPr id="10" name="Rounded Rectangular Callout 9">
            <a:extLst>
              <a:ext uri="{FF2B5EF4-FFF2-40B4-BE49-F238E27FC236}">
                <a16:creationId xmlns:a16="http://schemas.microsoft.com/office/drawing/2014/main" id="{DAAF81C7-E290-E04D-80DD-844D56AADB05}"/>
              </a:ext>
            </a:extLst>
          </p:cNvPr>
          <p:cNvSpPr/>
          <p:nvPr/>
        </p:nvSpPr>
        <p:spPr>
          <a:xfrm>
            <a:off x="3720343" y="2640087"/>
            <a:ext cx="1604306" cy="800662"/>
          </a:xfrm>
          <a:prstGeom prst="wedgeRoundRectCallout">
            <a:avLst>
              <a:gd name="adj1" fmla="val 29591"/>
              <a:gd name="adj2" fmla="val -67703"/>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633E571-7230-7148-B30B-D0DC7CCF31F7}"/>
              </a:ext>
            </a:extLst>
          </p:cNvPr>
          <p:cNvSpPr txBox="1"/>
          <p:nvPr/>
        </p:nvSpPr>
        <p:spPr>
          <a:xfrm>
            <a:off x="3720343" y="2756729"/>
            <a:ext cx="1604306" cy="646331"/>
          </a:xfrm>
          <a:prstGeom prst="rect">
            <a:avLst/>
          </a:prstGeom>
          <a:noFill/>
        </p:spPr>
        <p:txBody>
          <a:bodyPr wrap="square" rtlCol="0">
            <a:spAutoFit/>
          </a:bodyPr>
          <a:lstStyle/>
          <a:p>
            <a:r>
              <a:rPr lang="en-US" dirty="0"/>
              <a:t>Transfer factor from SR</a:t>
            </a:r>
            <a:r>
              <a:rPr lang="en-US" baseline="-25000" dirty="0"/>
              <a:t>A </a:t>
            </a:r>
            <a:r>
              <a:rPr lang="en-US" dirty="0"/>
              <a:t>to SR</a:t>
            </a:r>
          </a:p>
        </p:txBody>
      </p:sp>
      <p:sp>
        <p:nvSpPr>
          <p:cNvPr id="13" name="Rounded Rectangular Callout 12">
            <a:extLst>
              <a:ext uri="{FF2B5EF4-FFF2-40B4-BE49-F238E27FC236}">
                <a16:creationId xmlns:a16="http://schemas.microsoft.com/office/drawing/2014/main" id="{B8E80F58-5632-4547-AB76-8CCB8BCDA926}"/>
              </a:ext>
            </a:extLst>
          </p:cNvPr>
          <p:cNvSpPr/>
          <p:nvPr/>
        </p:nvSpPr>
        <p:spPr>
          <a:xfrm>
            <a:off x="5517860" y="696712"/>
            <a:ext cx="1800869" cy="954107"/>
          </a:xfrm>
          <a:prstGeom prst="wedgeRoundRectCallout">
            <a:avLst>
              <a:gd name="adj1" fmla="val -39030"/>
              <a:gd name="adj2" fmla="val 82416"/>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DE4E7FD-7B57-164A-B683-56DC1B625DDE}"/>
              </a:ext>
            </a:extLst>
          </p:cNvPr>
          <p:cNvSpPr txBox="1"/>
          <p:nvPr/>
        </p:nvSpPr>
        <p:spPr>
          <a:xfrm>
            <a:off x="5616141" y="707837"/>
            <a:ext cx="1604306" cy="923330"/>
          </a:xfrm>
          <a:prstGeom prst="rect">
            <a:avLst/>
          </a:prstGeom>
          <a:noFill/>
        </p:spPr>
        <p:txBody>
          <a:bodyPr wrap="square" rtlCol="0">
            <a:spAutoFit/>
          </a:bodyPr>
          <a:lstStyle/>
          <a:p>
            <a:r>
              <a:rPr lang="en-US" dirty="0">
                <a:solidFill>
                  <a:srgbClr val="FF0000"/>
                </a:solidFill>
              </a:rPr>
              <a:t>Fitted number of QCD events in SR</a:t>
            </a:r>
            <a:r>
              <a:rPr lang="en-US" baseline="-25000" dirty="0">
                <a:solidFill>
                  <a:srgbClr val="FF0000"/>
                </a:solidFill>
              </a:rPr>
              <a:t>A</a:t>
            </a:r>
            <a:endParaRPr lang="en-US" dirty="0">
              <a:solidFill>
                <a:srgbClr val="FF0000"/>
              </a:solidFill>
            </a:endParaRPr>
          </a:p>
        </p:txBody>
      </p:sp>
      <p:sp>
        <p:nvSpPr>
          <p:cNvPr id="15" name="Rounded Rectangular Callout 14">
            <a:extLst>
              <a:ext uri="{FF2B5EF4-FFF2-40B4-BE49-F238E27FC236}">
                <a16:creationId xmlns:a16="http://schemas.microsoft.com/office/drawing/2014/main" id="{7FBC33D7-7C72-0D48-A082-003199478770}"/>
              </a:ext>
            </a:extLst>
          </p:cNvPr>
          <p:cNvSpPr/>
          <p:nvPr/>
        </p:nvSpPr>
        <p:spPr>
          <a:xfrm>
            <a:off x="5907633" y="2702380"/>
            <a:ext cx="1697751" cy="734765"/>
          </a:xfrm>
          <a:prstGeom prst="wedgeRoundRectCallout">
            <a:avLst>
              <a:gd name="adj1" fmla="val -22953"/>
              <a:gd name="adj2" fmla="val -65919"/>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B2DF066-C362-F04F-BC0F-972552408BA4}"/>
              </a:ext>
            </a:extLst>
          </p:cNvPr>
          <p:cNvSpPr txBox="1"/>
          <p:nvPr/>
        </p:nvSpPr>
        <p:spPr>
          <a:xfrm>
            <a:off x="5904029" y="2772857"/>
            <a:ext cx="1825070" cy="646331"/>
          </a:xfrm>
          <a:prstGeom prst="rect">
            <a:avLst/>
          </a:prstGeom>
          <a:noFill/>
        </p:spPr>
        <p:txBody>
          <a:bodyPr wrap="square" rtlCol="0">
            <a:spAutoFit/>
          </a:bodyPr>
          <a:lstStyle/>
          <a:p>
            <a:r>
              <a:rPr lang="en-US" dirty="0"/>
              <a:t>QCD shape correction factor </a:t>
            </a:r>
          </a:p>
        </p:txBody>
      </p:sp>
      <p:sp>
        <p:nvSpPr>
          <p:cNvPr id="17" name="Rounded Rectangular Callout 16">
            <a:extLst>
              <a:ext uri="{FF2B5EF4-FFF2-40B4-BE49-F238E27FC236}">
                <a16:creationId xmlns:a16="http://schemas.microsoft.com/office/drawing/2014/main" id="{9F1610B8-D8EE-E242-9A0D-57EB74D1255C}"/>
              </a:ext>
            </a:extLst>
          </p:cNvPr>
          <p:cNvSpPr/>
          <p:nvPr/>
        </p:nvSpPr>
        <p:spPr>
          <a:xfrm>
            <a:off x="7514020" y="911907"/>
            <a:ext cx="1844512" cy="756233"/>
          </a:xfrm>
          <a:prstGeom prst="wedgeRoundRectCallout">
            <a:avLst>
              <a:gd name="adj1" fmla="val -30926"/>
              <a:gd name="adj2" fmla="val 91324"/>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E7C4F48-28C9-844F-A2D8-24C88C9E2E51}"/>
              </a:ext>
            </a:extLst>
          </p:cNvPr>
          <p:cNvSpPr txBox="1"/>
          <p:nvPr/>
        </p:nvSpPr>
        <p:spPr>
          <a:xfrm>
            <a:off x="7511940" y="946166"/>
            <a:ext cx="1799597" cy="646331"/>
          </a:xfrm>
          <a:prstGeom prst="rect">
            <a:avLst/>
          </a:prstGeom>
          <a:noFill/>
        </p:spPr>
        <p:txBody>
          <a:bodyPr wrap="square" rtlCol="0">
            <a:spAutoFit/>
          </a:bodyPr>
          <a:lstStyle/>
          <a:p>
            <a:r>
              <a:rPr lang="en-US" dirty="0"/>
              <a:t>QCD shape taken from Data (CR)</a:t>
            </a:r>
          </a:p>
        </p:txBody>
      </p:sp>
      <p:sp>
        <p:nvSpPr>
          <p:cNvPr id="19" name="Rounded Rectangular Callout 18">
            <a:extLst>
              <a:ext uri="{FF2B5EF4-FFF2-40B4-BE49-F238E27FC236}">
                <a16:creationId xmlns:a16="http://schemas.microsoft.com/office/drawing/2014/main" id="{91FFF2E5-CEB5-9B40-B008-7EA5D6D1D694}"/>
              </a:ext>
            </a:extLst>
          </p:cNvPr>
          <p:cNvSpPr/>
          <p:nvPr/>
        </p:nvSpPr>
        <p:spPr>
          <a:xfrm>
            <a:off x="8369642" y="2572755"/>
            <a:ext cx="2462009" cy="846433"/>
          </a:xfrm>
          <a:prstGeom prst="wedgeRoundRectCallout">
            <a:avLst>
              <a:gd name="adj1" fmla="val -21172"/>
              <a:gd name="adj2" fmla="val -73056"/>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C6A4B30-B24D-F14D-9E99-4AF06E77855B}"/>
              </a:ext>
            </a:extLst>
          </p:cNvPr>
          <p:cNvSpPr txBox="1"/>
          <p:nvPr/>
        </p:nvSpPr>
        <p:spPr>
          <a:xfrm>
            <a:off x="8436276" y="2702380"/>
            <a:ext cx="2462008" cy="646331"/>
          </a:xfrm>
          <a:prstGeom prst="rect">
            <a:avLst/>
          </a:prstGeom>
          <a:noFill/>
        </p:spPr>
        <p:txBody>
          <a:bodyPr wrap="square" rtlCol="0">
            <a:spAutoFit/>
          </a:bodyPr>
          <a:lstStyle/>
          <a:p>
            <a:r>
              <a:rPr lang="en-US" dirty="0"/>
              <a:t>Subdominant </a:t>
            </a:r>
            <a:r>
              <a:rPr lang="en-US" dirty="0" err="1"/>
              <a:t>bkg</a:t>
            </a:r>
            <a:r>
              <a:rPr lang="en-US" dirty="0"/>
              <a:t> shape and contribution (MC)</a:t>
            </a:r>
          </a:p>
        </p:txBody>
      </p:sp>
      <p:sp>
        <p:nvSpPr>
          <p:cNvPr id="21" name="TextBox 20">
            <a:extLst>
              <a:ext uri="{FF2B5EF4-FFF2-40B4-BE49-F238E27FC236}">
                <a16:creationId xmlns:a16="http://schemas.microsoft.com/office/drawing/2014/main" id="{414DA2F2-2F71-574E-A12D-0FA9996F50E7}"/>
              </a:ext>
            </a:extLst>
          </p:cNvPr>
          <p:cNvSpPr txBox="1"/>
          <p:nvPr/>
        </p:nvSpPr>
        <p:spPr>
          <a:xfrm>
            <a:off x="101207" y="3869220"/>
            <a:ext cx="11783048"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Where </a:t>
            </a:r>
            <a:r>
              <a:rPr lang="en-US" dirty="0" err="1"/>
              <a:t>x</a:t>
            </a:r>
            <a:r>
              <a:rPr lang="en-US" baseline="-25000" dirty="0" err="1"/>
              <a:t>reco</a:t>
            </a:r>
            <a:r>
              <a:rPr lang="en-US" dirty="0"/>
              <a:t> is the respected variable of interest (ttbar mass, </a:t>
            </a:r>
            <a:r>
              <a:rPr lang="en-US" dirty="0" err="1"/>
              <a:t>pt</a:t>
            </a:r>
            <a:r>
              <a:rPr lang="en-US" dirty="0"/>
              <a:t>, rapidity, leading and </a:t>
            </a:r>
            <a:r>
              <a:rPr lang="en-US" dirty="0" err="1"/>
              <a:t>subleading</a:t>
            </a:r>
            <a:r>
              <a:rPr lang="en-US" dirty="0"/>
              <a:t> </a:t>
            </a:r>
            <a:r>
              <a:rPr lang="en-US" dirty="0" err="1"/>
              <a:t>jetPt</a:t>
            </a:r>
            <a:r>
              <a:rPr lang="en-US" dirty="0"/>
              <a:t> and |</a:t>
            </a:r>
            <a:r>
              <a:rPr lang="en-US" dirty="0" err="1"/>
              <a:t>jetY</a:t>
            </a:r>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989D1E0-387B-8D41-8430-FEE9E02C7B20}"/>
                  </a:ext>
                </a:extLst>
              </p:cNvPr>
              <p:cNvSpPr txBox="1"/>
              <p:nvPr/>
            </p:nvSpPr>
            <p:spPr>
              <a:xfrm>
                <a:off x="101207" y="4455544"/>
                <a:ext cx="11651945" cy="46025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We deploy a fit in the Signal Region (2btag) to extract the</a:t>
                </a:r>
                <a:r>
                  <a:rPr lang="en-US" dirty="0">
                    <a:solidFill>
                      <a:srgbClr val="FF0000"/>
                    </a:solidFill>
                    <a:sym typeface="Wingdings" pitchFamily="2" charset="2"/>
                  </a:rPr>
                  <a:t> </a:t>
                </a:r>
                <a14:m>
                  <m:oMath xmlns:m="http://schemas.openxmlformats.org/officeDocument/2006/math">
                    <m:sSubSup>
                      <m:sSubSupPr>
                        <m:ctrlPr>
                          <a:rPr lang="en-US" i="1">
                            <a:solidFill>
                              <a:srgbClr val="FF0000"/>
                            </a:solidFill>
                            <a:latin typeface="Cambria Math" panose="02040503050406030204" pitchFamily="18" charset="0"/>
                            <a:sym typeface="Wingdings" pitchFamily="2" charset="2"/>
                          </a:rPr>
                        </m:ctrlPr>
                      </m:sSubSupPr>
                      <m:e>
                        <m:r>
                          <a:rPr lang="en-US" i="1">
                            <a:solidFill>
                              <a:srgbClr val="FF0000"/>
                            </a:solidFill>
                            <a:latin typeface="Cambria Math" panose="02040503050406030204" pitchFamily="18" charset="0"/>
                            <a:sym typeface="Wingdings" pitchFamily="2" charset="2"/>
                          </a:rPr>
                          <m:t>𝑁</m:t>
                        </m:r>
                      </m:e>
                      <m:sub>
                        <m:r>
                          <a:rPr lang="en-US" i="1">
                            <a:solidFill>
                              <a:srgbClr val="FF0000"/>
                            </a:solidFill>
                            <a:latin typeface="Cambria Math" panose="02040503050406030204" pitchFamily="18" charset="0"/>
                            <a:sym typeface="Wingdings" pitchFamily="2" charset="2"/>
                          </a:rPr>
                          <m:t>𝑄𝐶𝐷</m:t>
                        </m:r>
                      </m:sub>
                      <m:sup>
                        <m:r>
                          <a:rPr lang="en-US" i="1">
                            <a:solidFill>
                              <a:srgbClr val="FF0000"/>
                            </a:solidFill>
                            <a:latin typeface="Cambria Math" panose="02040503050406030204" pitchFamily="18" charset="0"/>
                            <a:sym typeface="Wingdings" pitchFamily="2" charset="2"/>
                          </a:rPr>
                          <m:t>𝑓𝑖𝑡</m:t>
                        </m:r>
                      </m:sup>
                    </m:sSubSup>
                  </m:oMath>
                </a14:m>
                <a:r>
                  <a:rPr lang="en-US" dirty="0">
                    <a:latin typeface="Calibri" panose="020F0502020204030204" pitchFamily="34" charset="0"/>
                    <a:cs typeface="Calibri" panose="020F0502020204030204" pitchFamily="34" charset="0"/>
                    <a:sym typeface="Wingdings" pitchFamily="2" charset="2"/>
                  </a:rPr>
                  <a:t> </a:t>
                </a:r>
              </a:p>
            </p:txBody>
          </p:sp>
        </mc:Choice>
        <mc:Fallback xmlns="">
          <p:sp>
            <p:nvSpPr>
              <p:cNvPr id="22" name="TextBox 21">
                <a:extLst>
                  <a:ext uri="{FF2B5EF4-FFF2-40B4-BE49-F238E27FC236}">
                    <a16:creationId xmlns:a16="http://schemas.microsoft.com/office/drawing/2014/main" id="{6989D1E0-387B-8D41-8430-FEE9E02C7B20}"/>
                  </a:ext>
                </a:extLst>
              </p:cNvPr>
              <p:cNvSpPr txBox="1">
                <a:spLocks noRot="1" noChangeAspect="1" noMove="1" noResize="1" noEditPoints="1" noAdjustHandles="1" noChangeArrowheads="1" noChangeShapeType="1" noTextEdit="1"/>
              </p:cNvSpPr>
              <p:nvPr/>
            </p:nvSpPr>
            <p:spPr>
              <a:xfrm>
                <a:off x="101207" y="4455544"/>
                <a:ext cx="11651945" cy="460254"/>
              </a:xfrm>
              <a:prstGeom prst="rect">
                <a:avLst/>
              </a:prstGeom>
              <a:blipFill>
                <a:blip r:embed="rId3"/>
                <a:stretch>
                  <a:fillRect l="-436" b="-13514"/>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2D06920-E928-EE4B-8067-99740ABC05B8}"/>
                  </a:ext>
                </a:extLst>
              </p:cNvPr>
              <p:cNvSpPr/>
              <p:nvPr/>
            </p:nvSpPr>
            <p:spPr>
              <a:xfrm>
                <a:off x="101207" y="4859056"/>
                <a:ext cx="11651945" cy="47448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𝑀𝑎𝑠𝑠𝑆𝑐𝑎𝑙𝑒</m:t>
                              </m:r>
                            </m:sub>
                          </m:sSub>
                          <m:r>
                            <a:rPr lang="en-US" i="1">
                              <a:latin typeface="Cambria Math" panose="02040503050406030204" pitchFamily="18" charset="0"/>
                              <a:sym typeface="Wingdings" pitchFamily="2" charset="2"/>
                            </a:rPr>
                            <m:t>, </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𝑀𝑎𝑠𝑠𝑅𝑒𝑠𝑜𝑙𝑢𝑡𝑖𝑜𝑛</m:t>
                              </m:r>
                            </m:sub>
                          </m:sSub>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 </m:t>
                          </m:r>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1</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i="1">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r>
                        <a:rPr lang="en-US" i="1">
                          <a:latin typeface="Cambria Math" panose="02040503050406030204" pitchFamily="18" charset="0"/>
                          <a:sym typeface="Wingdings" pitchFamily="2" charset="2"/>
                        </a:rPr>
                        <m:t> </m:t>
                      </m:r>
                    </m:oMath>
                  </m:oMathPara>
                </a14:m>
                <a:endParaRPr lang="en-GB" dirty="0">
                  <a:sym typeface="Wingdings" pitchFamily="2" charset="2"/>
                </a:endParaRPr>
              </a:p>
            </p:txBody>
          </p:sp>
        </mc:Choice>
        <mc:Fallback xmlns="">
          <p:sp>
            <p:nvSpPr>
              <p:cNvPr id="23" name="Rectangle 22">
                <a:extLst>
                  <a:ext uri="{FF2B5EF4-FFF2-40B4-BE49-F238E27FC236}">
                    <a16:creationId xmlns:a16="http://schemas.microsoft.com/office/drawing/2014/main" id="{02D06920-E928-EE4B-8067-99740ABC05B8}"/>
                  </a:ext>
                </a:extLst>
              </p:cNvPr>
              <p:cNvSpPr>
                <a:spLocks noRot="1" noChangeAspect="1" noMove="1" noResize="1" noEditPoints="1" noAdjustHandles="1" noChangeArrowheads="1" noChangeShapeType="1" noTextEdit="1"/>
              </p:cNvSpPr>
              <p:nvPr/>
            </p:nvSpPr>
            <p:spPr>
              <a:xfrm>
                <a:off x="101207" y="4859056"/>
                <a:ext cx="11651945" cy="474489"/>
              </a:xfrm>
              <a:prstGeom prst="rect">
                <a:avLst/>
              </a:prstGeom>
              <a:blipFill>
                <a:blip r:embed="rId4"/>
                <a:stretch>
                  <a:fillRect b="-5128"/>
                </a:stretch>
              </a:blipFill>
            </p:spPr>
            <p:txBody>
              <a:bodyPr/>
              <a:lstStyle/>
              <a:p>
                <a:r>
                  <a:rPr lang="en-GR">
                    <a:noFill/>
                  </a:rPr>
                  <a:t> </a:t>
                </a:r>
              </a:p>
            </p:txBody>
          </p:sp>
        </mc:Fallback>
      </mc:AlternateContent>
      <p:sp>
        <p:nvSpPr>
          <p:cNvPr id="24" name="TextBox 23">
            <a:extLst>
              <a:ext uri="{FF2B5EF4-FFF2-40B4-BE49-F238E27FC236}">
                <a16:creationId xmlns:a16="http://schemas.microsoft.com/office/drawing/2014/main" id="{CBFDAB75-E6C6-F844-A024-5F360EC54700}"/>
              </a:ext>
            </a:extLst>
          </p:cNvPr>
          <p:cNvSpPr txBox="1"/>
          <p:nvPr/>
        </p:nvSpPr>
        <p:spPr>
          <a:xfrm>
            <a:off x="101207" y="5383060"/>
            <a:ext cx="9210330" cy="369332"/>
          </a:xfrm>
          <a:prstGeom prst="rect">
            <a:avLst/>
          </a:prstGeom>
          <a:noFill/>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Our data CR is contaminated from ttbar and subdominant </a:t>
            </a:r>
            <a:r>
              <a:rPr lang="en-US" dirty="0" err="1">
                <a:latin typeface="Calibri" panose="020F0502020204030204" pitchFamily="34" charset="0"/>
                <a:cs typeface="Calibri" panose="020F0502020204030204" pitchFamily="34" charset="0"/>
                <a:sym typeface="Wingdings" pitchFamily="2" charset="2"/>
              </a:rPr>
              <a:t>bkg</a:t>
            </a:r>
            <a:r>
              <a:rPr lang="en-US" dirty="0">
                <a:latin typeface="Calibri" panose="020F0502020204030204" pitchFamily="34" charset="0"/>
                <a:cs typeface="Calibri" panose="020F0502020204030204" pitchFamily="34" charset="0"/>
                <a:sym typeface="Wingdings" pitchFamily="2" charset="2"/>
              </a:rPr>
              <a:t> which has to be dealt with.</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2065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
        <p:nvSpPr>
          <p:cNvPr id="4" name="TextBox 3">
            <a:extLst>
              <a:ext uri="{FF2B5EF4-FFF2-40B4-BE49-F238E27FC236}">
                <a16:creationId xmlns:a16="http://schemas.microsoft.com/office/drawing/2014/main" id="{DE3D0568-68C1-8048-8130-2057B73955B0}"/>
              </a:ext>
            </a:extLst>
          </p:cNvPr>
          <p:cNvSpPr txBox="1"/>
          <p:nvPr/>
        </p:nvSpPr>
        <p:spPr>
          <a:xfrm>
            <a:off x="111965" y="83975"/>
            <a:ext cx="11783049" cy="523220"/>
          </a:xfrm>
          <a:prstGeom prst="rect">
            <a:avLst/>
          </a:prstGeom>
          <a:noFill/>
        </p:spPr>
        <p:txBody>
          <a:bodyPr wrap="square" rtlCol="0">
            <a:spAutoFit/>
          </a:bodyPr>
          <a:lstStyle/>
          <a:p>
            <a:r>
              <a:rPr lang="en-US" sz="2800" u="sng" dirty="0"/>
              <a:t>Mass Fit in Signal Region for </a:t>
            </a:r>
            <a:r>
              <a:rPr lang="en-US" sz="2800" u="sng" dirty="0">
                <a:solidFill>
                  <a:srgbClr val="00B0F0"/>
                </a:solidFill>
              </a:rPr>
              <a:t>2016, </a:t>
            </a:r>
            <a:r>
              <a:rPr lang="en-US" sz="2800" u="sng" dirty="0">
                <a:solidFill>
                  <a:srgbClr val="FF0000"/>
                </a:solidFill>
              </a:rPr>
              <a:t>2017</a:t>
            </a:r>
            <a:r>
              <a:rPr lang="en-US" sz="2800" u="sng" dirty="0"/>
              <a:t>, </a:t>
            </a:r>
            <a:r>
              <a:rPr lang="en-US" sz="2800" u="sng" dirty="0">
                <a:solidFill>
                  <a:srgbClr val="00B050"/>
                </a:solidFill>
              </a:rPr>
              <a:t>2018 </a:t>
            </a:r>
            <a:endParaRPr lang="en-US" sz="2800" u="sng" dirty="0"/>
          </a:p>
        </p:txBody>
      </p:sp>
      <p:sp>
        <p:nvSpPr>
          <p:cNvPr id="5" name="TextBox 4">
            <a:extLst>
              <a:ext uri="{FF2B5EF4-FFF2-40B4-BE49-F238E27FC236}">
                <a16:creationId xmlns:a16="http://schemas.microsoft.com/office/drawing/2014/main" id="{B9ACD14C-8408-7F49-9248-280F44644090}"/>
              </a:ext>
            </a:extLst>
          </p:cNvPr>
          <p:cNvSpPr txBox="1"/>
          <p:nvPr/>
        </p:nvSpPr>
        <p:spPr>
          <a:xfrm>
            <a:off x="4682643" y="988880"/>
            <a:ext cx="3188184" cy="369332"/>
          </a:xfrm>
          <a:prstGeom prst="rect">
            <a:avLst/>
          </a:prstGeom>
          <a:noFill/>
        </p:spPr>
        <p:txBody>
          <a:bodyPr wrap="square" rtlCol="0">
            <a:spAutoFit/>
          </a:bodyPr>
          <a:lstStyle/>
          <a:p>
            <a:r>
              <a:rPr lang="en-US" dirty="0"/>
              <a:t>Signal Region (2btag) </a:t>
            </a:r>
            <a:r>
              <a:rPr lang="en-US" dirty="0">
                <a:solidFill>
                  <a:srgbClr val="FF0000"/>
                </a:solidFill>
              </a:rPr>
              <a:t>(2017)</a:t>
            </a:r>
          </a:p>
        </p:txBody>
      </p:sp>
      <p:sp>
        <p:nvSpPr>
          <p:cNvPr id="6" name="TextBox 5">
            <a:extLst>
              <a:ext uri="{FF2B5EF4-FFF2-40B4-BE49-F238E27FC236}">
                <a16:creationId xmlns:a16="http://schemas.microsoft.com/office/drawing/2014/main" id="{221800F7-689C-1A45-B198-85168451787F}"/>
              </a:ext>
            </a:extLst>
          </p:cNvPr>
          <p:cNvSpPr txBox="1"/>
          <p:nvPr/>
        </p:nvSpPr>
        <p:spPr>
          <a:xfrm>
            <a:off x="684245" y="988880"/>
            <a:ext cx="3031961" cy="369332"/>
          </a:xfrm>
          <a:prstGeom prst="rect">
            <a:avLst/>
          </a:prstGeom>
          <a:noFill/>
        </p:spPr>
        <p:txBody>
          <a:bodyPr wrap="square" rtlCol="0">
            <a:spAutoFit/>
          </a:bodyPr>
          <a:lstStyle/>
          <a:p>
            <a:r>
              <a:rPr lang="en-US" dirty="0"/>
              <a:t>Signal Region (2btag) </a:t>
            </a:r>
            <a:r>
              <a:rPr lang="en-US" dirty="0">
                <a:solidFill>
                  <a:srgbClr val="00B0F0"/>
                </a:solidFill>
              </a:rPr>
              <a:t>(2016)</a:t>
            </a:r>
          </a:p>
        </p:txBody>
      </p:sp>
      <p:sp>
        <p:nvSpPr>
          <p:cNvPr id="7" name="TextBox 6">
            <a:extLst>
              <a:ext uri="{FF2B5EF4-FFF2-40B4-BE49-F238E27FC236}">
                <a16:creationId xmlns:a16="http://schemas.microsoft.com/office/drawing/2014/main" id="{86B42BBA-3693-C44C-B799-2C3BCE4935A6}"/>
              </a:ext>
            </a:extLst>
          </p:cNvPr>
          <p:cNvSpPr txBox="1"/>
          <p:nvPr/>
        </p:nvSpPr>
        <p:spPr>
          <a:xfrm>
            <a:off x="260735" y="5366573"/>
            <a:ext cx="11056883" cy="646331"/>
          </a:xfrm>
          <a:prstGeom prst="rect">
            <a:avLst/>
          </a:prstGeom>
          <a:noFill/>
        </p:spPr>
        <p:txBody>
          <a:bodyPr wrap="square" rtlCol="0">
            <a:spAutoFit/>
          </a:bodyPr>
          <a:lstStyle/>
          <a:p>
            <a:r>
              <a:rPr lang="en-US" b="1" dirty="0"/>
              <a:t>Result of the fit on data in SR. The red area shows the ttbar contribution, the green line shows the QCD, and the black line shows the subdominant backgrounds </a:t>
            </a:r>
          </a:p>
        </p:txBody>
      </p:sp>
      <p:sp>
        <p:nvSpPr>
          <p:cNvPr id="8" name="TextBox 7">
            <a:extLst>
              <a:ext uri="{FF2B5EF4-FFF2-40B4-BE49-F238E27FC236}">
                <a16:creationId xmlns:a16="http://schemas.microsoft.com/office/drawing/2014/main" id="{3F2A7EAF-EBB1-A740-A6C8-1C134FF8E0A8}"/>
              </a:ext>
            </a:extLst>
          </p:cNvPr>
          <p:cNvSpPr txBox="1"/>
          <p:nvPr/>
        </p:nvSpPr>
        <p:spPr>
          <a:xfrm>
            <a:off x="8475796" y="987442"/>
            <a:ext cx="3031961" cy="369332"/>
          </a:xfrm>
          <a:prstGeom prst="rect">
            <a:avLst/>
          </a:prstGeom>
          <a:noFill/>
        </p:spPr>
        <p:txBody>
          <a:bodyPr wrap="square" rtlCol="0">
            <a:spAutoFit/>
          </a:bodyPr>
          <a:lstStyle/>
          <a:p>
            <a:r>
              <a:rPr lang="en-US" dirty="0"/>
              <a:t>Signal Region (2btag) </a:t>
            </a:r>
            <a:r>
              <a:rPr lang="el-GR" dirty="0">
                <a:solidFill>
                  <a:srgbClr val="00B050"/>
                </a:solidFill>
              </a:rPr>
              <a:t>(2018)</a:t>
            </a:r>
            <a:endParaRPr lang="en-US" dirty="0">
              <a:solidFill>
                <a:srgbClr val="00B050"/>
              </a:solidFill>
            </a:endParaRPr>
          </a:p>
        </p:txBody>
      </p:sp>
      <p:sp>
        <p:nvSpPr>
          <p:cNvPr id="9" name="TextBox 8">
            <a:extLst>
              <a:ext uri="{FF2B5EF4-FFF2-40B4-BE49-F238E27FC236}">
                <a16:creationId xmlns:a16="http://schemas.microsoft.com/office/drawing/2014/main" id="{7DFD6F70-546F-D94D-9136-64CEEFF8F188}"/>
              </a:ext>
            </a:extLst>
          </p:cNvPr>
          <p:cNvSpPr txBox="1"/>
          <p:nvPr/>
        </p:nvSpPr>
        <p:spPr>
          <a:xfrm>
            <a:off x="529156" y="5014656"/>
            <a:ext cx="3157029" cy="369332"/>
          </a:xfrm>
          <a:prstGeom prst="rect">
            <a:avLst/>
          </a:prstGeom>
          <a:noFill/>
        </p:spPr>
        <p:txBody>
          <a:bodyPr wrap="square" rtlCol="0">
            <a:spAutoFit/>
          </a:bodyPr>
          <a:lstStyle/>
          <a:p>
            <a:r>
              <a:rPr lang="en-US" dirty="0">
                <a:solidFill>
                  <a:srgbClr val="00B0F0"/>
                </a:solidFill>
              </a:rPr>
              <a:t>Signal Strength: </a:t>
            </a:r>
            <a:r>
              <a:rPr lang="en-GB" dirty="0">
                <a:solidFill>
                  <a:srgbClr val="00B0F0"/>
                </a:solidFill>
              </a:rPr>
              <a:t>r = 0.69 ± 0.026</a:t>
            </a:r>
          </a:p>
        </p:txBody>
      </p:sp>
      <p:sp>
        <p:nvSpPr>
          <p:cNvPr id="10" name="TextBox 9">
            <a:extLst>
              <a:ext uri="{FF2B5EF4-FFF2-40B4-BE49-F238E27FC236}">
                <a16:creationId xmlns:a16="http://schemas.microsoft.com/office/drawing/2014/main" id="{60C759F2-B0D9-9446-B839-50F7500F1969}"/>
              </a:ext>
            </a:extLst>
          </p:cNvPr>
          <p:cNvSpPr txBox="1"/>
          <p:nvPr/>
        </p:nvSpPr>
        <p:spPr>
          <a:xfrm>
            <a:off x="4616092" y="5003290"/>
            <a:ext cx="3157029" cy="369332"/>
          </a:xfrm>
          <a:prstGeom prst="rect">
            <a:avLst/>
          </a:prstGeom>
          <a:noFill/>
        </p:spPr>
        <p:txBody>
          <a:bodyPr wrap="square" rtlCol="0">
            <a:spAutoFit/>
          </a:bodyPr>
          <a:lstStyle/>
          <a:p>
            <a:r>
              <a:rPr lang="en-US" dirty="0">
                <a:solidFill>
                  <a:srgbClr val="FF0000"/>
                </a:solidFill>
              </a:rPr>
              <a:t>Signal Strength: </a:t>
            </a:r>
            <a:r>
              <a:rPr lang="en-GB" dirty="0">
                <a:solidFill>
                  <a:srgbClr val="FF0000"/>
                </a:solidFill>
              </a:rPr>
              <a:t>r = 0.64 ± 0.024</a:t>
            </a:r>
          </a:p>
        </p:txBody>
      </p:sp>
      <p:sp>
        <p:nvSpPr>
          <p:cNvPr id="12" name="TextBox 11">
            <a:extLst>
              <a:ext uri="{FF2B5EF4-FFF2-40B4-BE49-F238E27FC236}">
                <a16:creationId xmlns:a16="http://schemas.microsoft.com/office/drawing/2014/main" id="{8391A96A-4881-A44C-BB87-B0BC7E05AFEC}"/>
              </a:ext>
            </a:extLst>
          </p:cNvPr>
          <p:cNvSpPr txBox="1"/>
          <p:nvPr/>
        </p:nvSpPr>
        <p:spPr>
          <a:xfrm>
            <a:off x="8601202" y="5003290"/>
            <a:ext cx="3157029" cy="369332"/>
          </a:xfrm>
          <a:prstGeom prst="rect">
            <a:avLst/>
          </a:prstGeom>
          <a:noFill/>
        </p:spPr>
        <p:txBody>
          <a:bodyPr wrap="square" rtlCol="0">
            <a:spAutoFit/>
          </a:bodyPr>
          <a:lstStyle/>
          <a:p>
            <a:r>
              <a:rPr lang="en-US" dirty="0">
                <a:solidFill>
                  <a:srgbClr val="00B050"/>
                </a:solidFill>
              </a:rPr>
              <a:t>Signal Strength: </a:t>
            </a:r>
            <a:r>
              <a:rPr lang="en-GB" dirty="0">
                <a:solidFill>
                  <a:srgbClr val="00B050"/>
                </a:solidFill>
              </a:rPr>
              <a:t>r = 0.68 </a:t>
            </a:r>
            <a:r>
              <a:rPr lang="en-US" dirty="0">
                <a:solidFill>
                  <a:srgbClr val="00B050"/>
                </a:solidFill>
              </a:rPr>
              <a:t>± 0.02 </a:t>
            </a:r>
          </a:p>
        </p:txBody>
      </p:sp>
      <p:pic>
        <p:nvPicPr>
          <p:cNvPr id="13" name="Picture 12">
            <a:extLst>
              <a:ext uri="{FF2B5EF4-FFF2-40B4-BE49-F238E27FC236}">
                <a16:creationId xmlns:a16="http://schemas.microsoft.com/office/drawing/2014/main" id="{58BD1DFA-6C7B-DD47-95A4-E56B157B4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30" y="1577252"/>
            <a:ext cx="3997585" cy="3381415"/>
          </a:xfrm>
          <a:prstGeom prst="rect">
            <a:avLst/>
          </a:prstGeom>
        </p:spPr>
      </p:pic>
      <p:pic>
        <p:nvPicPr>
          <p:cNvPr id="14" name="Picture 13">
            <a:extLst>
              <a:ext uri="{FF2B5EF4-FFF2-40B4-BE49-F238E27FC236}">
                <a16:creationId xmlns:a16="http://schemas.microsoft.com/office/drawing/2014/main" id="{2209E367-CC39-7B44-BA32-B617DF1DB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220" y="1577252"/>
            <a:ext cx="3984775" cy="3384055"/>
          </a:xfrm>
          <a:prstGeom prst="rect">
            <a:avLst/>
          </a:prstGeom>
        </p:spPr>
      </p:pic>
      <p:pic>
        <p:nvPicPr>
          <p:cNvPr id="15" name="Picture 14">
            <a:extLst>
              <a:ext uri="{FF2B5EF4-FFF2-40B4-BE49-F238E27FC236}">
                <a16:creationId xmlns:a16="http://schemas.microsoft.com/office/drawing/2014/main" id="{2431C83F-8C6C-EA45-A1DB-815E48756D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6995" y="1579892"/>
            <a:ext cx="3985445" cy="3384624"/>
          </a:xfrm>
          <a:prstGeom prst="rect">
            <a:avLst/>
          </a:prstGeom>
        </p:spPr>
      </p:pic>
    </p:spTree>
    <p:extLst>
      <p:ext uri="{BB962C8B-B14F-4D97-AF65-F5344CB8AC3E}">
        <p14:creationId xmlns:p14="http://schemas.microsoft.com/office/powerpoint/2010/main" val="490886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19</a:t>
            </a:fld>
            <a:endParaRPr lang="en-US" dirty="0"/>
          </a:p>
        </p:txBody>
      </p:sp>
      <p:grpSp>
        <p:nvGrpSpPr>
          <p:cNvPr id="4" name="efficiency of the reco+true selection">
            <a:extLst>
              <a:ext uri="{FF2B5EF4-FFF2-40B4-BE49-F238E27FC236}">
                <a16:creationId xmlns:a16="http://schemas.microsoft.com/office/drawing/2014/main" id="{55FBCB0D-904A-C245-B36E-F1079FC20DDF}"/>
              </a:ext>
            </a:extLst>
          </p:cNvPr>
          <p:cNvGrpSpPr/>
          <p:nvPr/>
        </p:nvGrpSpPr>
        <p:grpSpPr>
          <a:xfrm>
            <a:off x="3214018" y="4296475"/>
            <a:ext cx="2976064" cy="1111469"/>
            <a:chOff x="-1" y="0"/>
            <a:chExt cx="3967562" cy="1580754"/>
          </a:xfrm>
        </p:grpSpPr>
        <p:sp>
          <p:nvSpPr>
            <p:cNvPr id="5" name="Shape">
              <a:extLst>
                <a:ext uri="{FF2B5EF4-FFF2-40B4-BE49-F238E27FC236}">
                  <a16:creationId xmlns:a16="http://schemas.microsoft.com/office/drawing/2014/main" id="{2E48658B-B7B2-8543-9BAE-290AE806F57D}"/>
                </a:ext>
              </a:extLst>
            </p:cNvPr>
            <p:cNvSpPr/>
            <p:nvPr/>
          </p:nvSpPr>
          <p:spPr>
            <a:xfrm>
              <a:off x="-1" y="0"/>
              <a:ext cx="3967562" cy="158075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01" y="7007"/>
                  </a:lnTo>
                  <a:lnTo>
                    <a:pt x="346" y="7007"/>
                  </a:lnTo>
                  <a:cubicBezTo>
                    <a:pt x="155" y="7007"/>
                    <a:pt x="0" y="7395"/>
                    <a:pt x="0" y="7874"/>
                  </a:cubicBezTo>
                  <a:lnTo>
                    <a:pt x="0" y="20732"/>
                  </a:lnTo>
                  <a:cubicBezTo>
                    <a:pt x="0" y="21212"/>
                    <a:pt x="155" y="21600"/>
                    <a:pt x="346" y="21600"/>
                  </a:cubicBezTo>
                  <a:lnTo>
                    <a:pt x="17761" y="21600"/>
                  </a:lnTo>
                  <a:cubicBezTo>
                    <a:pt x="17951" y="21600"/>
                    <a:pt x="18106" y="21212"/>
                    <a:pt x="18106" y="20732"/>
                  </a:cubicBezTo>
                  <a:lnTo>
                    <a:pt x="18106" y="9664"/>
                  </a:lnTo>
                  <a:lnTo>
                    <a:pt x="21600" y="0"/>
                  </a:lnTo>
                  <a:close/>
                </a:path>
              </a:pathLst>
            </a:custGeom>
            <a:noFill/>
            <a:ln w="25400" cap="flat">
              <a:solidFill>
                <a:schemeClr val="accent1"/>
              </a:solidFill>
              <a:prstDash val="solid"/>
              <a:miter lim="400000"/>
            </a:ln>
            <a:effectLst/>
          </p:spPr>
          <p:txBody>
            <a:bodyPr wrap="square" lIns="35719" tIns="35719" rIns="35719" bIns="35719" numCol="1" anchor="ctr">
              <a:noAutofit/>
            </a:bodyPr>
            <a:lstStyle/>
            <a:p>
              <a:pPr>
                <a:defRPr sz="2500">
                  <a:solidFill>
                    <a:schemeClr val="accent1"/>
                  </a:solidFill>
                  <a:effectLst>
                    <a:outerShdw blurRad="38100" dist="12700" dir="5400000" rotWithShape="0">
                      <a:srgbClr val="000000">
                        <a:alpha val="50000"/>
                      </a:srgbClr>
                    </a:outerShdw>
                  </a:effectLst>
                  <a:latin typeface="Calibri"/>
                  <a:ea typeface="Calibri"/>
                  <a:cs typeface="Calibri"/>
                  <a:sym typeface="Calibri"/>
                </a:defRPr>
              </a:pPr>
              <a:endParaRPr sz="1758"/>
            </a:p>
          </p:txBody>
        </p:sp>
        <p:sp>
          <p:nvSpPr>
            <p:cNvPr id="6" name="efficiency of the reco+true selection">
              <a:extLst>
                <a:ext uri="{FF2B5EF4-FFF2-40B4-BE49-F238E27FC236}">
                  <a16:creationId xmlns:a16="http://schemas.microsoft.com/office/drawing/2014/main" id="{66933865-FB5E-324E-8E77-19CD7D895727}"/>
                </a:ext>
              </a:extLst>
            </p:cNvPr>
            <p:cNvSpPr txBox="1"/>
            <p:nvPr/>
          </p:nvSpPr>
          <p:spPr>
            <a:xfrm>
              <a:off x="-1" y="632035"/>
              <a:ext cx="3967562" cy="8720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defRPr sz="2500">
                  <a:solidFill>
                    <a:schemeClr val="accent1"/>
                  </a:solidFill>
                  <a:effectLst>
                    <a:outerShdw blurRad="38100" dist="12700" dir="5400000" rotWithShape="0">
                      <a:srgbClr val="000000">
                        <a:alpha val="50000"/>
                      </a:srgbClr>
                    </a:outerShdw>
                  </a:effectLst>
                  <a:latin typeface="Calibri"/>
                  <a:ea typeface="Calibri"/>
                  <a:cs typeface="Calibri"/>
                  <a:sym typeface="Calibri"/>
                </a:defRPr>
              </a:lvl1pPr>
            </a:lstStyle>
            <a:p>
              <a:r>
                <a:rPr sz="1758" dirty="0"/>
                <a:t>efficiency of the </a:t>
              </a:r>
              <a:r>
                <a:rPr sz="1758" dirty="0" err="1"/>
                <a:t>reco+true</a:t>
              </a:r>
              <a:r>
                <a:rPr sz="1758" dirty="0"/>
                <a:t> selection</a:t>
              </a:r>
            </a:p>
          </p:txBody>
        </p:sp>
      </p:grpSp>
      <p:grpSp>
        <p:nvGrpSpPr>
          <p:cNvPr id="7" name="migration matrix">
            <a:extLst>
              <a:ext uri="{FF2B5EF4-FFF2-40B4-BE49-F238E27FC236}">
                <a16:creationId xmlns:a16="http://schemas.microsoft.com/office/drawing/2014/main" id="{BC642DAF-1279-DE4F-85DF-5B63E1F192AE}"/>
              </a:ext>
            </a:extLst>
          </p:cNvPr>
          <p:cNvGrpSpPr/>
          <p:nvPr/>
        </p:nvGrpSpPr>
        <p:grpSpPr>
          <a:xfrm>
            <a:off x="5845275" y="4080767"/>
            <a:ext cx="1842833" cy="1327177"/>
            <a:chOff x="-1" y="0"/>
            <a:chExt cx="2620918" cy="1887539"/>
          </a:xfrm>
        </p:grpSpPr>
        <p:sp>
          <p:nvSpPr>
            <p:cNvPr id="8" name="Shape">
              <a:extLst>
                <a:ext uri="{FF2B5EF4-FFF2-40B4-BE49-F238E27FC236}">
                  <a16:creationId xmlns:a16="http://schemas.microsoft.com/office/drawing/2014/main" id="{F686B0C9-5C97-2944-BC54-ADD425B4E5C5}"/>
                </a:ext>
              </a:extLst>
            </p:cNvPr>
            <p:cNvSpPr/>
            <p:nvPr/>
          </p:nvSpPr>
          <p:spPr>
            <a:xfrm>
              <a:off x="-1" y="0"/>
              <a:ext cx="2508252" cy="1887539"/>
            </a:xfrm>
            <a:custGeom>
              <a:avLst/>
              <a:gdLst/>
              <a:ahLst/>
              <a:cxnLst>
                <a:cxn ang="0">
                  <a:pos x="wd2" y="hd2"/>
                </a:cxn>
                <a:cxn ang="5400000">
                  <a:pos x="wd2" y="hd2"/>
                </a:cxn>
                <a:cxn ang="10800000">
                  <a:pos x="wd2" y="hd2"/>
                </a:cxn>
                <a:cxn ang="16200000">
                  <a:pos x="wd2" y="hd2"/>
                </a:cxn>
              </a:cxnLst>
              <a:rect l="0" t="0" r="r" b="b"/>
              <a:pathLst>
                <a:path w="21600" h="21600" extrusionOk="0">
                  <a:moveTo>
                    <a:pt x="18193" y="0"/>
                  </a:moveTo>
                  <a:lnTo>
                    <a:pt x="17099" y="9378"/>
                  </a:lnTo>
                  <a:lnTo>
                    <a:pt x="547" y="9378"/>
                  </a:lnTo>
                  <a:cubicBezTo>
                    <a:pt x="245" y="9378"/>
                    <a:pt x="0" y="9704"/>
                    <a:pt x="0" y="10105"/>
                  </a:cubicBezTo>
                  <a:lnTo>
                    <a:pt x="0" y="20873"/>
                  </a:lnTo>
                  <a:cubicBezTo>
                    <a:pt x="0" y="21275"/>
                    <a:pt x="245" y="21600"/>
                    <a:pt x="547" y="21600"/>
                  </a:cubicBezTo>
                  <a:lnTo>
                    <a:pt x="21053" y="21600"/>
                  </a:lnTo>
                  <a:cubicBezTo>
                    <a:pt x="21355" y="21600"/>
                    <a:pt x="21600" y="21275"/>
                    <a:pt x="21600" y="20873"/>
                  </a:cubicBezTo>
                  <a:lnTo>
                    <a:pt x="21600" y="10105"/>
                  </a:lnTo>
                  <a:cubicBezTo>
                    <a:pt x="21600" y="9704"/>
                    <a:pt x="21355" y="9378"/>
                    <a:pt x="21053" y="9378"/>
                  </a:cubicBezTo>
                  <a:lnTo>
                    <a:pt x="19286" y="9378"/>
                  </a:lnTo>
                  <a:lnTo>
                    <a:pt x="18193" y="0"/>
                  </a:lnTo>
                  <a:close/>
                </a:path>
              </a:pathLst>
            </a:custGeom>
            <a:noFill/>
            <a:ln w="25400" cap="flat">
              <a:solidFill>
                <a:schemeClr val="accent1"/>
              </a:solidFill>
              <a:prstDash val="solid"/>
              <a:miter lim="400000"/>
            </a:ln>
            <a:effectLst/>
          </p:spPr>
          <p:txBody>
            <a:bodyPr wrap="square" lIns="35719" tIns="35719" rIns="35719" bIns="35719" numCol="1" anchor="ctr">
              <a:noAutofit/>
            </a:bodyPr>
            <a:lstStyle/>
            <a:p>
              <a:pPr>
                <a:defRPr sz="2500">
                  <a:solidFill>
                    <a:schemeClr val="accent1"/>
                  </a:solidFill>
                  <a:effectLst>
                    <a:outerShdw blurRad="38100" dist="12700" dir="5400000" rotWithShape="0">
                      <a:srgbClr val="000000">
                        <a:alpha val="50000"/>
                      </a:srgbClr>
                    </a:outerShdw>
                  </a:effectLst>
                  <a:latin typeface="Calibri"/>
                  <a:ea typeface="Calibri"/>
                  <a:cs typeface="Calibri"/>
                  <a:sym typeface="Calibri"/>
                </a:defRPr>
              </a:pPr>
              <a:endParaRPr sz="1758"/>
            </a:p>
          </p:txBody>
        </p:sp>
        <p:sp>
          <p:nvSpPr>
            <p:cNvPr id="9" name="migration matrix">
              <a:extLst>
                <a:ext uri="{FF2B5EF4-FFF2-40B4-BE49-F238E27FC236}">
                  <a16:creationId xmlns:a16="http://schemas.microsoft.com/office/drawing/2014/main" id="{05CFEF52-0B35-DF42-86B8-20A7781A492D}"/>
                </a:ext>
              </a:extLst>
            </p:cNvPr>
            <p:cNvSpPr txBox="1"/>
            <p:nvPr/>
          </p:nvSpPr>
          <p:spPr>
            <a:xfrm>
              <a:off x="112666" y="1045864"/>
              <a:ext cx="2508251" cy="48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defRPr sz="2500">
                  <a:solidFill>
                    <a:schemeClr val="accent1"/>
                  </a:solidFill>
                  <a:effectLst>
                    <a:outerShdw blurRad="38100" dist="12700" dir="5400000" rotWithShape="0">
                      <a:srgbClr val="000000">
                        <a:alpha val="50000"/>
                      </a:srgbClr>
                    </a:outerShdw>
                  </a:effectLst>
                  <a:latin typeface="Calibri"/>
                  <a:ea typeface="Calibri"/>
                  <a:cs typeface="Calibri"/>
                  <a:sym typeface="Calibri"/>
                </a:defRPr>
              </a:lvl1pPr>
            </a:lstStyle>
            <a:p>
              <a:r>
                <a:rPr sz="1758" dirty="0"/>
                <a:t>migration matrix</a:t>
              </a:r>
            </a:p>
          </p:txBody>
        </p:sp>
      </p:grpSp>
      <p:grpSp>
        <p:nvGrpSpPr>
          <p:cNvPr id="10" name="reco efficiency of the reco+true selection">
            <a:extLst>
              <a:ext uri="{FF2B5EF4-FFF2-40B4-BE49-F238E27FC236}">
                <a16:creationId xmlns:a16="http://schemas.microsoft.com/office/drawing/2014/main" id="{47A395F7-D9BB-0D48-A9BD-D9FD2FB3B7DC}"/>
              </a:ext>
            </a:extLst>
          </p:cNvPr>
          <p:cNvGrpSpPr/>
          <p:nvPr/>
        </p:nvGrpSpPr>
        <p:grpSpPr>
          <a:xfrm>
            <a:off x="7648561" y="4100022"/>
            <a:ext cx="2534885" cy="1307923"/>
            <a:chOff x="-1" y="0"/>
            <a:chExt cx="3605169" cy="1860155"/>
          </a:xfrm>
        </p:grpSpPr>
        <p:sp>
          <p:nvSpPr>
            <p:cNvPr id="12" name="Shape">
              <a:extLst>
                <a:ext uri="{FF2B5EF4-FFF2-40B4-BE49-F238E27FC236}">
                  <a16:creationId xmlns:a16="http://schemas.microsoft.com/office/drawing/2014/main" id="{DD524D4B-5264-BB40-BB10-98C3C3A96974}"/>
                </a:ext>
              </a:extLst>
            </p:cNvPr>
            <p:cNvSpPr/>
            <p:nvPr/>
          </p:nvSpPr>
          <p:spPr>
            <a:xfrm>
              <a:off x="-1" y="0"/>
              <a:ext cx="3325816" cy="1860155"/>
            </a:xfrm>
            <a:custGeom>
              <a:avLst/>
              <a:gdLst/>
              <a:ahLst/>
              <a:cxnLst>
                <a:cxn ang="0">
                  <a:pos x="wd2" y="hd2"/>
                </a:cxn>
                <a:cxn ang="5400000">
                  <a:pos x="wd2" y="hd2"/>
                </a:cxn>
                <a:cxn ang="10800000">
                  <a:pos x="wd2" y="hd2"/>
                </a:cxn>
                <a:cxn ang="16200000">
                  <a:pos x="wd2" y="hd2"/>
                </a:cxn>
              </a:cxnLst>
              <a:rect l="0" t="0" r="r" b="b"/>
              <a:pathLst>
                <a:path w="21600" h="21600" extrusionOk="0">
                  <a:moveTo>
                    <a:pt x="4276" y="0"/>
                  </a:moveTo>
                  <a:lnTo>
                    <a:pt x="3451" y="9199"/>
                  </a:lnTo>
                  <a:lnTo>
                    <a:pt x="412" y="9199"/>
                  </a:lnTo>
                  <a:cubicBezTo>
                    <a:pt x="185" y="9199"/>
                    <a:pt x="0" y="9529"/>
                    <a:pt x="0" y="9936"/>
                  </a:cubicBezTo>
                  <a:lnTo>
                    <a:pt x="0" y="20863"/>
                  </a:lnTo>
                  <a:cubicBezTo>
                    <a:pt x="0" y="21270"/>
                    <a:pt x="185" y="21600"/>
                    <a:pt x="412" y="21600"/>
                  </a:cubicBezTo>
                  <a:lnTo>
                    <a:pt x="21188" y="21600"/>
                  </a:lnTo>
                  <a:cubicBezTo>
                    <a:pt x="21415" y="21600"/>
                    <a:pt x="21600" y="21270"/>
                    <a:pt x="21600" y="20863"/>
                  </a:cubicBezTo>
                  <a:lnTo>
                    <a:pt x="21600" y="9936"/>
                  </a:lnTo>
                  <a:cubicBezTo>
                    <a:pt x="21600" y="9529"/>
                    <a:pt x="21415" y="9199"/>
                    <a:pt x="21188" y="9199"/>
                  </a:cubicBezTo>
                  <a:lnTo>
                    <a:pt x="5101" y="9199"/>
                  </a:lnTo>
                  <a:lnTo>
                    <a:pt x="4276" y="0"/>
                  </a:lnTo>
                  <a:close/>
                </a:path>
              </a:pathLst>
            </a:custGeom>
            <a:noFill/>
            <a:ln w="25400" cap="flat">
              <a:solidFill>
                <a:schemeClr val="accent1"/>
              </a:solidFill>
              <a:prstDash val="solid"/>
              <a:miter lim="400000"/>
            </a:ln>
            <a:effectLst/>
          </p:spPr>
          <p:txBody>
            <a:bodyPr wrap="square" lIns="35719" tIns="35719" rIns="35719" bIns="35719" numCol="1" anchor="ctr">
              <a:noAutofit/>
            </a:bodyPr>
            <a:lstStyle/>
            <a:p>
              <a:pPr>
                <a:defRPr sz="2500">
                  <a:solidFill>
                    <a:schemeClr val="accent1"/>
                  </a:solidFill>
                  <a:effectLst>
                    <a:outerShdw blurRad="38100" dist="12700" dir="5400000" rotWithShape="0">
                      <a:srgbClr val="000000">
                        <a:alpha val="50000"/>
                      </a:srgbClr>
                    </a:outerShdw>
                  </a:effectLst>
                  <a:latin typeface="Calibri"/>
                  <a:ea typeface="Calibri"/>
                  <a:cs typeface="Calibri"/>
                  <a:sym typeface="Calibri"/>
                </a:defRPr>
              </a:pPr>
              <a:endParaRPr sz="1758"/>
            </a:p>
          </p:txBody>
        </p:sp>
        <p:sp>
          <p:nvSpPr>
            <p:cNvPr id="13" name="reco efficiency of the reco+true selection">
              <a:extLst>
                <a:ext uri="{FF2B5EF4-FFF2-40B4-BE49-F238E27FC236}">
                  <a16:creationId xmlns:a16="http://schemas.microsoft.com/office/drawing/2014/main" id="{A1C7A2DC-2745-CC47-93AE-CE9FC53D045D}"/>
                </a:ext>
              </a:extLst>
            </p:cNvPr>
            <p:cNvSpPr txBox="1"/>
            <p:nvPr/>
          </p:nvSpPr>
          <p:spPr>
            <a:xfrm>
              <a:off x="279352" y="808244"/>
              <a:ext cx="3325816" cy="8720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defRPr sz="2500">
                  <a:solidFill>
                    <a:schemeClr val="accent1"/>
                  </a:solidFill>
                  <a:effectLst>
                    <a:outerShdw blurRad="38100" dist="12700" dir="5400000" rotWithShape="0">
                      <a:srgbClr val="000000">
                        <a:alpha val="50000"/>
                      </a:srgbClr>
                    </a:outerShdw>
                  </a:effectLst>
                  <a:latin typeface="Calibri"/>
                  <a:ea typeface="Calibri"/>
                  <a:cs typeface="Calibri"/>
                  <a:sym typeface="Calibri"/>
                </a:defRPr>
              </a:lvl1pPr>
            </a:lstStyle>
            <a:p>
              <a:r>
                <a:rPr sz="1758" dirty="0" err="1"/>
                <a:t>reco</a:t>
              </a:r>
              <a:r>
                <a:rPr sz="1758" dirty="0"/>
                <a:t> efficiency of the </a:t>
              </a:r>
              <a:r>
                <a:rPr sz="1758" dirty="0" err="1"/>
                <a:t>reco+true</a:t>
              </a:r>
              <a:r>
                <a:rPr sz="1758" dirty="0"/>
                <a:t> selection</a:t>
              </a:r>
            </a:p>
          </p:txBody>
        </p:sp>
      </p:grpSp>
      <p:grpSp>
        <p:nvGrpSpPr>
          <p:cNvPr id="14" name="Unfolding: simple response matrix inversion w/o regularisation">
            <a:extLst>
              <a:ext uri="{FF2B5EF4-FFF2-40B4-BE49-F238E27FC236}">
                <a16:creationId xmlns:a16="http://schemas.microsoft.com/office/drawing/2014/main" id="{63988CB8-1F29-424A-8A46-952DCF369AD6}"/>
              </a:ext>
            </a:extLst>
          </p:cNvPr>
          <p:cNvGrpSpPr/>
          <p:nvPr/>
        </p:nvGrpSpPr>
        <p:grpSpPr>
          <a:xfrm>
            <a:off x="2756527" y="5610593"/>
            <a:ext cx="7674521" cy="436833"/>
            <a:chOff x="-1" y="-1"/>
            <a:chExt cx="10914872" cy="621272"/>
          </a:xfrm>
        </p:grpSpPr>
        <p:sp>
          <p:nvSpPr>
            <p:cNvPr id="15" name="Rectangle">
              <a:extLst>
                <a:ext uri="{FF2B5EF4-FFF2-40B4-BE49-F238E27FC236}">
                  <a16:creationId xmlns:a16="http://schemas.microsoft.com/office/drawing/2014/main" id="{DF7EC4A1-479D-914F-9367-C927BF8E0450}"/>
                </a:ext>
              </a:extLst>
            </p:cNvPr>
            <p:cNvSpPr/>
            <p:nvPr/>
          </p:nvSpPr>
          <p:spPr>
            <a:xfrm>
              <a:off x="-1" y="-1"/>
              <a:ext cx="10914872" cy="621272"/>
            </a:xfrm>
            <a:prstGeom prst="rect">
              <a:avLst/>
            </a:prstGeom>
            <a:solidFill>
              <a:schemeClr val="accent2"/>
            </a:solidFill>
            <a:ln w="12700" cap="flat">
              <a:noFill/>
              <a:miter lim="400000"/>
            </a:ln>
            <a:effectLst/>
          </p:spPr>
          <p:txBody>
            <a:bodyPr wrap="square" lIns="35719" tIns="35719" rIns="35719" bIns="35719" numCol="1" anchor="ctr">
              <a:noAutofit/>
            </a:bodyPr>
            <a:lstStyle/>
            <a:p>
              <a:pPr>
                <a:defRPr sz="3000">
                  <a:solidFill>
                    <a:srgbClr val="FFFFFF"/>
                  </a:solidFill>
                  <a:latin typeface="Calibri"/>
                  <a:ea typeface="Calibri"/>
                  <a:cs typeface="Calibri"/>
                  <a:sym typeface="Calibri"/>
                </a:defRPr>
              </a:pPr>
              <a:endParaRPr sz="2109"/>
            </a:p>
          </p:txBody>
        </p:sp>
        <p:sp>
          <p:nvSpPr>
            <p:cNvPr id="16" name="Unfolding: simple response matrix inversion w/o regularisation">
              <a:extLst>
                <a:ext uri="{FF2B5EF4-FFF2-40B4-BE49-F238E27FC236}">
                  <a16:creationId xmlns:a16="http://schemas.microsoft.com/office/drawing/2014/main" id="{4229A25F-041C-CE48-857B-4D5C5360AADE}"/>
                </a:ext>
              </a:extLst>
            </p:cNvPr>
            <p:cNvSpPr txBox="1"/>
            <p:nvPr/>
          </p:nvSpPr>
          <p:spPr>
            <a:xfrm>
              <a:off x="-1" y="28530"/>
              <a:ext cx="10914872" cy="5642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defRPr sz="3000">
                  <a:solidFill>
                    <a:srgbClr val="FFFFFF"/>
                  </a:solidFill>
                  <a:latin typeface="Calibri"/>
                  <a:ea typeface="Calibri"/>
                  <a:cs typeface="Calibri"/>
                  <a:sym typeface="Calibri"/>
                </a:defRPr>
              </a:lvl1pPr>
            </a:lstStyle>
            <a:p>
              <a:r>
                <a:rPr sz="2109" dirty="0"/>
                <a:t>Unfolding: simple response matrix inversion w/o </a:t>
              </a:r>
              <a:r>
                <a:rPr sz="2109" dirty="0" err="1"/>
                <a:t>regularisation</a:t>
              </a:r>
              <a:endParaRPr sz="2109" dirty="0"/>
            </a:p>
          </p:txBody>
        </p:sp>
      </p:grpSp>
      <p:pic>
        <p:nvPicPr>
          <p:cNvPr id="17" name="Image" descr="Image">
            <a:extLst>
              <a:ext uri="{FF2B5EF4-FFF2-40B4-BE49-F238E27FC236}">
                <a16:creationId xmlns:a16="http://schemas.microsoft.com/office/drawing/2014/main" id="{845E20CD-596D-B841-BE05-D0466D975A13}"/>
              </a:ext>
            </a:extLst>
          </p:cNvPr>
          <p:cNvPicPr>
            <a:picLocks noChangeAspect="1"/>
          </p:cNvPicPr>
          <p:nvPr/>
        </p:nvPicPr>
        <p:blipFill>
          <a:blip r:embed="rId2"/>
          <a:stretch>
            <a:fillRect/>
          </a:stretch>
        </p:blipFill>
        <p:spPr>
          <a:xfrm>
            <a:off x="3406583" y="3288467"/>
            <a:ext cx="5633095" cy="1177394"/>
          </a:xfrm>
          <a:prstGeom prst="rect">
            <a:avLst/>
          </a:prstGeom>
          <a:ln w="12700">
            <a:miter lim="400000"/>
          </a:ln>
        </p:spPr>
      </p:pic>
      <p:sp>
        <p:nvSpPr>
          <p:cNvPr id="18" name="Parton">
            <a:extLst>
              <a:ext uri="{FF2B5EF4-FFF2-40B4-BE49-F238E27FC236}">
                <a16:creationId xmlns:a16="http://schemas.microsoft.com/office/drawing/2014/main" id="{52EAC3DC-0D93-F542-A484-82A5FCE8F7A4}"/>
              </a:ext>
            </a:extLst>
          </p:cNvPr>
          <p:cNvSpPr txBox="1"/>
          <p:nvPr/>
        </p:nvSpPr>
        <p:spPr>
          <a:xfrm>
            <a:off x="1358584" y="789310"/>
            <a:ext cx="1361991"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a:latin typeface="Calibri"/>
                <a:ea typeface="Calibri"/>
                <a:cs typeface="Calibri"/>
                <a:sym typeface="Calibri"/>
              </a:defRPr>
            </a:lvl1pPr>
          </a:lstStyle>
          <a:p>
            <a:r>
              <a:rPr lang="en-US" b="1" dirty="0"/>
              <a:t>Parton</a:t>
            </a:r>
            <a:endParaRPr b="1" dirty="0"/>
          </a:p>
        </p:txBody>
      </p:sp>
      <p:sp>
        <p:nvSpPr>
          <p:cNvPr id="19" name="Particle…">
            <a:extLst>
              <a:ext uri="{FF2B5EF4-FFF2-40B4-BE49-F238E27FC236}">
                <a16:creationId xmlns:a16="http://schemas.microsoft.com/office/drawing/2014/main" id="{AED85B90-CD7A-7243-A3D6-BBBEA97446E8}"/>
              </a:ext>
            </a:extLst>
          </p:cNvPr>
          <p:cNvSpPr txBox="1"/>
          <p:nvPr/>
        </p:nvSpPr>
        <p:spPr>
          <a:xfrm>
            <a:off x="9163748" y="636763"/>
            <a:ext cx="2838342"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a:latin typeface="Calibri"/>
                <a:ea typeface="Calibri"/>
                <a:cs typeface="Calibri"/>
                <a:sym typeface="Calibri"/>
              </a:defRPr>
            </a:pPr>
            <a:r>
              <a:rPr lang="en-US" b="1" dirty="0"/>
              <a:t>Particle level Top Candidates</a:t>
            </a:r>
            <a:endParaRPr b="1" dirty="0"/>
          </a:p>
        </p:txBody>
      </p:sp>
      <p:sp>
        <p:nvSpPr>
          <p:cNvPr id="20" name="TextBox 19">
            <a:extLst>
              <a:ext uri="{FF2B5EF4-FFF2-40B4-BE49-F238E27FC236}">
                <a16:creationId xmlns:a16="http://schemas.microsoft.com/office/drawing/2014/main" id="{F8C5442C-1233-9041-84C8-005516F46116}"/>
              </a:ext>
            </a:extLst>
          </p:cNvPr>
          <p:cNvSpPr txBox="1"/>
          <p:nvPr/>
        </p:nvSpPr>
        <p:spPr>
          <a:xfrm>
            <a:off x="111965" y="33090"/>
            <a:ext cx="4159589" cy="523220"/>
          </a:xfrm>
          <a:prstGeom prst="rect">
            <a:avLst/>
          </a:prstGeom>
          <a:noFill/>
        </p:spPr>
        <p:txBody>
          <a:bodyPr wrap="square" rtlCol="0">
            <a:spAutoFit/>
          </a:bodyPr>
          <a:lstStyle/>
          <a:p>
            <a:r>
              <a:rPr lang="en-US" sz="2800" u="sng" dirty="0"/>
              <a:t>Parton &amp; Particle levels</a:t>
            </a:r>
          </a:p>
        </p:txBody>
      </p:sp>
      <mc:AlternateContent xmlns:mc="http://schemas.openxmlformats.org/markup-compatibility/2006" xmlns:a14="http://schemas.microsoft.com/office/drawing/2010/main">
        <mc:Choice Requires="a14">
          <p:graphicFrame>
            <p:nvGraphicFramePr>
              <p:cNvPr id="21" name="Table 17">
                <a:extLst>
                  <a:ext uri="{FF2B5EF4-FFF2-40B4-BE49-F238E27FC236}">
                    <a16:creationId xmlns:a16="http://schemas.microsoft.com/office/drawing/2014/main" id="{B133AADE-B9ED-8E49-B6A1-976BDC36DF3D}"/>
                  </a:ext>
                </a:extLst>
              </p:cNvPr>
              <p:cNvGraphicFramePr>
                <a:graphicFrameLocks noGrp="1"/>
              </p:cNvGraphicFramePr>
              <p:nvPr>
                <p:extLst>
                  <p:ext uri="{D42A27DB-BD31-4B8C-83A1-F6EECF244321}">
                    <p14:modId xmlns:p14="http://schemas.microsoft.com/office/powerpoint/2010/main" val="162135868"/>
                  </p:ext>
                </p:extLst>
              </p:nvPr>
            </p:nvGraphicFramePr>
            <p:xfrm>
              <a:off x="60862" y="1262849"/>
              <a:ext cx="3361088" cy="1549147"/>
            </p:xfrm>
            <a:graphic>
              <a:graphicData uri="http://schemas.openxmlformats.org/drawingml/2006/table">
                <a:tbl>
                  <a:tblPr firstRow="1" bandRow="1">
                    <a:tableStyleId>{073A0DAA-6AF3-43AB-8588-CEC1D06C72B9}</a:tableStyleId>
                  </a:tblPr>
                  <a:tblGrid>
                    <a:gridCol w="1680544">
                      <a:extLst>
                        <a:ext uri="{9D8B030D-6E8A-4147-A177-3AD203B41FA5}">
                          <a16:colId xmlns:a16="http://schemas.microsoft.com/office/drawing/2014/main" val="921311456"/>
                        </a:ext>
                      </a:extLst>
                    </a:gridCol>
                    <a:gridCol w="1680544">
                      <a:extLst>
                        <a:ext uri="{9D8B030D-6E8A-4147-A177-3AD203B41FA5}">
                          <a16:colId xmlns:a16="http://schemas.microsoft.com/office/drawing/2014/main" val="2328464470"/>
                        </a:ext>
                      </a:extLst>
                    </a:gridCol>
                  </a:tblGrid>
                  <a:tr h="350617">
                    <a:tc>
                      <a:txBody>
                        <a:bodyPr/>
                        <a:lstStyle/>
                        <a:p>
                          <a:pPr algn="ctr"/>
                          <a:r>
                            <a:rPr lang="en-US" dirty="0">
                              <a:solidFill>
                                <a:sysClr val="windowText" lastClr="000000"/>
                              </a:solidFill>
                            </a:rPr>
                            <a:t>Observable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Requirement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5804806"/>
                      </a:ext>
                    </a:extLst>
                  </a:tr>
                  <a:tr h="370840">
                    <a:tc>
                      <a:txBody>
                        <a:bodyPr/>
                        <a:lstStyle/>
                        <a:p>
                          <a:pPr algn="ctr"/>
                          <a14:m>
                            <m:oMathPara xmlns:m="http://schemas.openxmlformats.org/officeDocument/2006/math">
                              <m:oMathParaPr>
                                <m:jc m:val="centerGroup"/>
                              </m:oMathParaPr>
                              <m:oMath xmlns:m="http://schemas.openxmlformats.org/officeDocument/2006/math">
                                <m:sSubSup>
                                  <m:sSubSupPr>
                                    <m:ctrlPr>
                                      <a:rPr lang="en-US" i="1" smtClean="0">
                                        <a:solidFill>
                                          <a:sysClr val="windowText" lastClr="000000"/>
                                        </a:solidFill>
                                        <a:latin typeface="Cambria Math" panose="02040503050406030204" pitchFamily="18" charset="0"/>
                                      </a:rPr>
                                    </m:ctrlPr>
                                  </m:sSubSupPr>
                                  <m:e>
                                    <m:r>
                                      <a:rPr lang="en-US" b="0" smtClean="0">
                                        <a:solidFill>
                                          <a:sysClr val="windowText" lastClr="000000"/>
                                        </a:solidFill>
                                        <a:latin typeface="Cambria Math" panose="02040503050406030204" pitchFamily="18" charset="0"/>
                                      </a:rPr>
                                      <m:t>𝑝</m:t>
                                    </m:r>
                                  </m:e>
                                  <m:sub>
                                    <m:r>
                                      <a:rPr lang="en-US" b="0" smtClean="0">
                                        <a:solidFill>
                                          <a:sysClr val="windowText" lastClr="000000"/>
                                        </a:solidFill>
                                        <a:latin typeface="Cambria Math" panose="02040503050406030204" pitchFamily="18" charset="0"/>
                                      </a:rPr>
                                      <m:t>𝑇</m:t>
                                    </m:r>
                                  </m:sub>
                                  <m:sup>
                                    <m:r>
                                      <a:rPr lang="en-US" b="0" smtClean="0">
                                        <a:solidFill>
                                          <a:sysClr val="windowText" lastClr="000000"/>
                                        </a:solidFill>
                                        <a:latin typeface="Cambria Math" panose="02040503050406030204" pitchFamily="18" charset="0"/>
                                      </a:rPr>
                                      <m:t>𝑡</m:t>
                                    </m:r>
                                    <m:r>
                                      <a:rPr lang="en-US" b="0" smtClean="0">
                                        <a:solidFill>
                                          <a:sysClr val="windowText" lastClr="000000"/>
                                        </a:solidFill>
                                        <a:latin typeface="Cambria Math" panose="02040503050406030204" pitchFamily="18" charset="0"/>
                                      </a:rPr>
                                      <m:t>,</m:t>
                                    </m:r>
                                    <m:acc>
                                      <m:accPr>
                                        <m:chr m:val="̅"/>
                                        <m:ctrlPr>
                                          <a:rPr lang="en-US" b="0" i="1" smtClean="0">
                                            <a:solidFill>
                                              <a:sysClr val="windowText" lastClr="000000"/>
                                            </a:solidFill>
                                            <a:latin typeface="Cambria Math" panose="02040503050406030204" pitchFamily="18" charset="0"/>
                                          </a:rPr>
                                        </m:ctrlPr>
                                      </m:accPr>
                                      <m:e>
                                        <m:r>
                                          <a:rPr lang="en-US" b="0" smtClean="0">
                                            <a:solidFill>
                                              <a:sysClr val="windowText" lastClr="000000"/>
                                            </a:solidFill>
                                            <a:latin typeface="Cambria Math" panose="02040503050406030204" pitchFamily="18" charset="0"/>
                                          </a:rPr>
                                          <m:t>𝑡</m:t>
                                        </m:r>
                                      </m:e>
                                    </m:acc>
                                  </m:sup>
                                </m:sSubSup>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&gt; 400 GeV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0029405"/>
                      </a:ext>
                    </a:extLst>
                  </a:tr>
                  <a:tr h="370840">
                    <a:tc>
                      <a:txBody>
                        <a:bodyPr/>
                        <a:lstStyle/>
                        <a:p>
                          <a:pPr algn="ctr"/>
                          <a:r>
                            <a:rPr lang="en-US" dirty="0">
                              <a:solidFill>
                                <a:sysClr val="windowText" lastClr="000000"/>
                              </a:solidFill>
                            </a:rPr>
                            <a:t>|</a:t>
                          </a:r>
                          <a14:m>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l-GR" b="0" smtClean="0">
                                      <a:solidFill>
                                        <a:sysClr val="windowText" lastClr="000000"/>
                                      </a:solidFill>
                                      <a:latin typeface="Cambria Math" panose="02040503050406030204" pitchFamily="18" charset="0"/>
                                    </a:rPr>
                                    <m:t>𝜂</m:t>
                                  </m:r>
                                </m:e>
                                <m:sup>
                                  <m:r>
                                    <a:rPr lang="en-US" b="0" smtClean="0">
                                      <a:solidFill>
                                        <a:sysClr val="windowText" lastClr="000000"/>
                                      </a:solidFill>
                                      <a:latin typeface="Cambria Math" panose="02040503050406030204" pitchFamily="18" charset="0"/>
                                    </a:rPr>
                                    <m:t>𝑡</m:t>
                                  </m:r>
                                  <m:r>
                                    <a:rPr lang="en-US" b="0" smtClean="0">
                                      <a:solidFill>
                                        <a:sysClr val="windowText" lastClr="000000"/>
                                      </a:solidFill>
                                      <a:latin typeface="Cambria Math" panose="02040503050406030204" pitchFamily="18" charset="0"/>
                                    </a:rPr>
                                    <m:t>,</m:t>
                                  </m:r>
                                  <m:acc>
                                    <m:accPr>
                                      <m:chr m:val="̅"/>
                                      <m:ctrlPr>
                                        <a:rPr lang="en-US" b="0" i="1" smtClean="0">
                                          <a:solidFill>
                                            <a:sysClr val="windowText" lastClr="000000"/>
                                          </a:solidFill>
                                          <a:latin typeface="Cambria Math" panose="02040503050406030204" pitchFamily="18" charset="0"/>
                                        </a:rPr>
                                      </m:ctrlPr>
                                    </m:accPr>
                                    <m:e>
                                      <m:r>
                                        <a:rPr lang="en-US" b="0" smtClean="0">
                                          <a:solidFill>
                                            <a:sysClr val="windowText" lastClr="000000"/>
                                          </a:solidFill>
                                          <a:latin typeface="Cambria Math" panose="02040503050406030204" pitchFamily="18" charset="0"/>
                                        </a:rPr>
                                        <m:t>𝑡</m:t>
                                      </m:r>
                                    </m:e>
                                  </m:acc>
                                </m:sup>
                              </m:sSup>
                            </m:oMath>
                          </a14:m>
                          <a:r>
                            <a:rPr lang="en-US" dirty="0">
                              <a:solidFill>
                                <a:sysClr val="windowText" lastClr="00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&lt; 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602742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b="0" smtClean="0">
                                        <a:solidFill>
                                          <a:sysClr val="windowText" lastClr="000000"/>
                                        </a:solidFill>
                                        <a:latin typeface="Cambria Math" panose="02040503050406030204" pitchFamily="18" charset="0"/>
                                      </a:rPr>
                                      <m:t>𝑚</m:t>
                                    </m:r>
                                  </m:e>
                                  <m:sub>
                                    <m:r>
                                      <a:rPr lang="en-US" b="0" smtClean="0">
                                        <a:solidFill>
                                          <a:sysClr val="windowText" lastClr="000000"/>
                                        </a:solidFill>
                                        <a:latin typeface="Cambria Math" panose="02040503050406030204" pitchFamily="18" charset="0"/>
                                      </a:rPr>
                                      <m:t>𝑡</m:t>
                                    </m:r>
                                    <m:acc>
                                      <m:accPr>
                                        <m:chr m:val="̅"/>
                                        <m:ctrlPr>
                                          <a:rPr lang="en-US" b="0" i="1" smtClean="0">
                                            <a:solidFill>
                                              <a:sysClr val="windowText" lastClr="000000"/>
                                            </a:solidFill>
                                            <a:latin typeface="Cambria Math" panose="02040503050406030204" pitchFamily="18" charset="0"/>
                                          </a:rPr>
                                        </m:ctrlPr>
                                      </m:accPr>
                                      <m:e>
                                        <m:r>
                                          <a:rPr lang="en-US" b="0" smtClean="0">
                                            <a:solidFill>
                                              <a:sysClr val="windowText" lastClr="000000"/>
                                            </a:solidFill>
                                            <a:latin typeface="Cambria Math" panose="02040503050406030204" pitchFamily="18" charset="0"/>
                                          </a:rPr>
                                          <m:t>𝑡</m:t>
                                        </m:r>
                                      </m:e>
                                    </m:acc>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&gt; 1000 GeV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633064"/>
                      </a:ext>
                    </a:extLst>
                  </a:tr>
                </a:tbl>
              </a:graphicData>
            </a:graphic>
          </p:graphicFrame>
        </mc:Choice>
        <mc:Fallback xmlns="">
          <p:graphicFrame>
            <p:nvGraphicFramePr>
              <p:cNvPr id="21" name="Table 17">
                <a:extLst>
                  <a:ext uri="{FF2B5EF4-FFF2-40B4-BE49-F238E27FC236}">
                    <a16:creationId xmlns:a16="http://schemas.microsoft.com/office/drawing/2014/main" id="{B133AADE-B9ED-8E49-B6A1-976BDC36DF3D}"/>
                  </a:ext>
                </a:extLst>
              </p:cNvPr>
              <p:cNvGraphicFramePr>
                <a:graphicFrameLocks noGrp="1"/>
              </p:cNvGraphicFramePr>
              <p:nvPr>
                <p:extLst>
                  <p:ext uri="{D42A27DB-BD31-4B8C-83A1-F6EECF244321}">
                    <p14:modId xmlns:p14="http://schemas.microsoft.com/office/powerpoint/2010/main" val="162135868"/>
                  </p:ext>
                </p:extLst>
              </p:nvPr>
            </p:nvGraphicFramePr>
            <p:xfrm>
              <a:off x="60862" y="1262849"/>
              <a:ext cx="3361088" cy="1549147"/>
            </p:xfrm>
            <a:graphic>
              <a:graphicData uri="http://schemas.openxmlformats.org/drawingml/2006/table">
                <a:tbl>
                  <a:tblPr firstRow="1" bandRow="1">
                    <a:tableStyleId>{073A0DAA-6AF3-43AB-8588-CEC1D06C72B9}</a:tableStyleId>
                  </a:tblPr>
                  <a:tblGrid>
                    <a:gridCol w="1680544">
                      <a:extLst>
                        <a:ext uri="{9D8B030D-6E8A-4147-A177-3AD203B41FA5}">
                          <a16:colId xmlns:a16="http://schemas.microsoft.com/office/drawing/2014/main" val="921311456"/>
                        </a:ext>
                      </a:extLst>
                    </a:gridCol>
                    <a:gridCol w="1680544">
                      <a:extLst>
                        <a:ext uri="{9D8B030D-6E8A-4147-A177-3AD203B41FA5}">
                          <a16:colId xmlns:a16="http://schemas.microsoft.com/office/drawing/2014/main" val="2328464470"/>
                        </a:ext>
                      </a:extLst>
                    </a:gridCol>
                  </a:tblGrid>
                  <a:tr h="365760">
                    <a:tc>
                      <a:txBody>
                        <a:bodyPr/>
                        <a:lstStyle/>
                        <a:p>
                          <a:pPr algn="ctr"/>
                          <a:r>
                            <a:rPr lang="en-US" dirty="0">
                              <a:solidFill>
                                <a:sysClr val="windowText" lastClr="000000"/>
                              </a:solidFill>
                            </a:rPr>
                            <a:t>Observable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Requirement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5804806"/>
                      </a:ext>
                    </a:extLst>
                  </a:tr>
                  <a:tr h="424117">
                    <a:tc>
                      <a:txBody>
                        <a:bodyPr/>
                        <a:lstStyle/>
                        <a:p>
                          <a:endParaRPr lang="en-G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52" t="-91176" r="-100752" b="-197059"/>
                          </a:stretch>
                        </a:blipFill>
                      </a:tcPr>
                    </a:tc>
                    <a:tc>
                      <a:txBody>
                        <a:bodyPr/>
                        <a:lstStyle/>
                        <a:p>
                          <a:pPr algn="ctr"/>
                          <a:r>
                            <a:rPr lang="en-US" dirty="0">
                              <a:solidFill>
                                <a:sysClr val="windowText" lastClr="000000"/>
                              </a:solidFill>
                            </a:rPr>
                            <a:t>&gt; 400 GeV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0029405"/>
                      </a:ext>
                    </a:extLst>
                  </a:tr>
                  <a:tr h="388430">
                    <a:tc>
                      <a:txBody>
                        <a:bodyPr/>
                        <a:lstStyle/>
                        <a:p>
                          <a:endParaRPr lang="en-G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52" t="-209677" r="-100752" b="-116129"/>
                          </a:stretch>
                        </a:blipFill>
                      </a:tcPr>
                    </a:tc>
                    <a:tc>
                      <a:txBody>
                        <a:bodyPr/>
                        <a:lstStyle/>
                        <a:p>
                          <a:pPr algn="ctr"/>
                          <a:r>
                            <a:rPr lang="en-US" dirty="0">
                              <a:solidFill>
                                <a:sysClr val="windowText" lastClr="000000"/>
                              </a:solidFill>
                            </a:rPr>
                            <a:t>&lt; 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6027429"/>
                      </a:ext>
                    </a:extLst>
                  </a:tr>
                  <a:tr h="370840">
                    <a:tc>
                      <a:txBody>
                        <a:bodyPr/>
                        <a:lstStyle/>
                        <a:p>
                          <a:endParaRPr lang="en-G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52" t="-331034" r="-100752" b="-24138"/>
                          </a:stretch>
                        </a:blipFill>
                      </a:tcPr>
                    </a:tc>
                    <a:tc>
                      <a:txBody>
                        <a:bodyPr/>
                        <a:lstStyle/>
                        <a:p>
                          <a:pPr algn="ctr"/>
                          <a:r>
                            <a:rPr lang="en-US" dirty="0">
                              <a:solidFill>
                                <a:sysClr val="windowText" lastClr="000000"/>
                              </a:solidFill>
                            </a:rPr>
                            <a:t>&gt; 1000 GeV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63306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2" name="Table 17">
                <a:extLst>
                  <a:ext uri="{FF2B5EF4-FFF2-40B4-BE49-F238E27FC236}">
                    <a16:creationId xmlns:a16="http://schemas.microsoft.com/office/drawing/2014/main" id="{B113B291-CB05-D544-9DE0-85D44B83131D}"/>
                  </a:ext>
                </a:extLst>
              </p:cNvPr>
              <p:cNvGraphicFramePr>
                <a:graphicFrameLocks noGrp="1"/>
              </p:cNvGraphicFramePr>
              <p:nvPr>
                <p:extLst>
                  <p:ext uri="{D42A27DB-BD31-4B8C-83A1-F6EECF244321}">
                    <p14:modId xmlns:p14="http://schemas.microsoft.com/office/powerpoint/2010/main" val="3103374922"/>
                  </p:ext>
                </p:extLst>
              </p:nvPr>
            </p:nvGraphicFramePr>
            <p:xfrm>
              <a:off x="8770746" y="1037227"/>
              <a:ext cx="3361088" cy="2369313"/>
            </p:xfrm>
            <a:graphic>
              <a:graphicData uri="http://schemas.openxmlformats.org/drawingml/2006/table">
                <a:tbl>
                  <a:tblPr firstRow="1" bandRow="1">
                    <a:tableStyleId>{073A0DAA-6AF3-43AB-8588-CEC1D06C72B9}</a:tableStyleId>
                  </a:tblPr>
                  <a:tblGrid>
                    <a:gridCol w="1680544">
                      <a:extLst>
                        <a:ext uri="{9D8B030D-6E8A-4147-A177-3AD203B41FA5}">
                          <a16:colId xmlns:a16="http://schemas.microsoft.com/office/drawing/2014/main" val="921311456"/>
                        </a:ext>
                      </a:extLst>
                    </a:gridCol>
                    <a:gridCol w="1680544">
                      <a:extLst>
                        <a:ext uri="{9D8B030D-6E8A-4147-A177-3AD203B41FA5}">
                          <a16:colId xmlns:a16="http://schemas.microsoft.com/office/drawing/2014/main" val="2328464470"/>
                        </a:ext>
                      </a:extLst>
                    </a:gridCol>
                  </a:tblGrid>
                  <a:tr h="226793">
                    <a:tc>
                      <a:txBody>
                        <a:bodyPr/>
                        <a:lstStyle/>
                        <a:p>
                          <a:pPr algn="ctr"/>
                          <a:r>
                            <a:rPr lang="en-US" dirty="0">
                              <a:solidFill>
                                <a:sysClr val="windowText" lastClr="000000"/>
                              </a:solidFill>
                            </a:rPr>
                            <a:t>Observable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Requirement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5804806"/>
                      </a:ext>
                    </a:extLst>
                  </a:tr>
                  <a:tr h="350617">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𝑁</m:t>
                                    </m:r>
                                  </m:e>
                                  <m:sub>
                                    <m:r>
                                      <a:rPr lang="en-US" b="0" i="1" smtClean="0">
                                        <a:solidFill>
                                          <a:sysClr val="windowText" lastClr="000000"/>
                                        </a:solidFill>
                                        <a:latin typeface="Cambria Math" panose="02040503050406030204" pitchFamily="18" charset="0"/>
                                      </a:rPr>
                                      <m:t>𝑗𝑒𝑡𝑠</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&gt;1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6681295"/>
                      </a:ext>
                    </a:extLst>
                  </a:tr>
                  <a:tr h="370840">
                    <a:tc>
                      <a:txBody>
                        <a:bodyPr/>
                        <a:lstStyle/>
                        <a:p>
                          <a:pPr algn="ctr"/>
                          <a14:m>
                            <m:oMathPara xmlns:m="http://schemas.openxmlformats.org/officeDocument/2006/math">
                              <m:oMathParaPr>
                                <m:jc m:val="centerGroup"/>
                              </m:oMathParaPr>
                              <m:oMath xmlns:m="http://schemas.openxmlformats.org/officeDocument/2006/math">
                                <m:sSubSup>
                                  <m:sSubSupPr>
                                    <m:ctrlPr>
                                      <a:rPr lang="en-US" i="1" smtClean="0">
                                        <a:solidFill>
                                          <a:sysClr val="windowText" lastClr="000000"/>
                                        </a:solidFill>
                                        <a:latin typeface="Cambria Math" panose="02040503050406030204" pitchFamily="18" charset="0"/>
                                      </a:rPr>
                                    </m:ctrlPr>
                                  </m:sSubSupPr>
                                  <m:e>
                                    <m:r>
                                      <a:rPr lang="en-US" b="0" smtClean="0">
                                        <a:solidFill>
                                          <a:sysClr val="windowText" lastClr="000000"/>
                                        </a:solidFill>
                                        <a:latin typeface="Cambria Math" panose="02040503050406030204" pitchFamily="18" charset="0"/>
                                      </a:rPr>
                                      <m:t>𝑝</m:t>
                                    </m:r>
                                  </m:e>
                                  <m:sub>
                                    <m:r>
                                      <a:rPr lang="en-US" b="0" smtClean="0">
                                        <a:solidFill>
                                          <a:sysClr val="windowText" lastClr="000000"/>
                                        </a:solidFill>
                                        <a:latin typeface="Cambria Math" panose="02040503050406030204" pitchFamily="18" charset="0"/>
                                      </a:rPr>
                                      <m:t>𝑇</m:t>
                                    </m:r>
                                  </m:sub>
                                  <m:sup>
                                    <m:r>
                                      <a:rPr lang="en-US" b="0" i="1" smtClean="0">
                                        <a:solidFill>
                                          <a:sysClr val="windowText" lastClr="000000"/>
                                        </a:solidFill>
                                        <a:latin typeface="Cambria Math" panose="02040503050406030204" pitchFamily="18" charset="0"/>
                                      </a:rPr>
                                      <m:t>𝑗𝑒𝑡</m:t>
                                    </m:r>
                                    <m:r>
                                      <a:rPr lang="en-US" b="0" i="1" smtClean="0">
                                        <a:solidFill>
                                          <a:sysClr val="windowText" lastClr="000000"/>
                                        </a:solidFill>
                                        <a:latin typeface="Cambria Math" panose="02040503050406030204" pitchFamily="18" charset="0"/>
                                      </a:rPr>
                                      <m:t>1, 2 </m:t>
                                    </m:r>
                                  </m:sup>
                                </m:sSubSup>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&gt; 400 GeV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0029405"/>
                      </a:ext>
                    </a:extLst>
                  </a:tr>
                  <a:tr h="370840">
                    <a:tc>
                      <a:txBody>
                        <a:bodyPr/>
                        <a:lstStyle/>
                        <a:p>
                          <a:pPr algn="ctr"/>
                          <a:r>
                            <a:rPr lang="en-US" dirty="0">
                              <a:solidFill>
                                <a:sysClr val="windowText" lastClr="000000"/>
                              </a:solidFill>
                            </a:rPr>
                            <a:t>|</a:t>
                          </a:r>
                          <a14:m>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l-GR" b="0" smtClean="0">
                                      <a:solidFill>
                                        <a:sysClr val="windowText" lastClr="000000"/>
                                      </a:solidFill>
                                      <a:latin typeface="Cambria Math" panose="02040503050406030204" pitchFamily="18" charset="0"/>
                                    </a:rPr>
                                    <m:t>𝜂</m:t>
                                  </m:r>
                                </m:e>
                                <m:sup>
                                  <m:r>
                                    <a:rPr lang="en-US" b="0" i="1" smtClean="0">
                                      <a:solidFill>
                                        <a:sysClr val="windowText" lastClr="000000"/>
                                      </a:solidFill>
                                      <a:latin typeface="Cambria Math" panose="02040503050406030204" pitchFamily="18" charset="0"/>
                                    </a:rPr>
                                    <m:t>𝑗𝑒𝑡</m:t>
                                  </m:r>
                                  <m:r>
                                    <a:rPr lang="en-US" b="0" i="1" smtClean="0">
                                      <a:solidFill>
                                        <a:sysClr val="windowText" lastClr="000000"/>
                                      </a:solidFill>
                                      <a:latin typeface="Cambria Math" panose="02040503050406030204" pitchFamily="18" charset="0"/>
                                    </a:rPr>
                                    <m:t>1, 2</m:t>
                                  </m:r>
                                </m:sup>
                              </m:sSup>
                            </m:oMath>
                          </a14:m>
                          <a:r>
                            <a:rPr lang="en-US" dirty="0">
                              <a:solidFill>
                                <a:sysClr val="windowText" lastClr="00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&lt; 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6027429"/>
                      </a:ext>
                    </a:extLst>
                  </a:tr>
                  <a:tr h="370840">
                    <a:tc>
                      <a:txBody>
                        <a:bodyPr/>
                        <a:lstStyle/>
                        <a:p>
                          <a:pPr algn="ctr"/>
                          <a14:m>
                            <m:oMathPara xmlns:m="http://schemas.openxmlformats.org/officeDocument/2006/math">
                              <m:oMathParaPr>
                                <m:jc m:val="centerGroup"/>
                              </m:oMathParaPr>
                              <m:oMath xmlns:m="http://schemas.openxmlformats.org/officeDocument/2006/math">
                                <m:sSubSup>
                                  <m:sSubSupPr>
                                    <m:ctrlPr>
                                      <a:rPr lang="en-US" i="1" smtClean="0">
                                        <a:solidFill>
                                          <a:sysClr val="windowText" lastClr="000000"/>
                                        </a:solidFill>
                                        <a:latin typeface="Cambria Math" panose="02040503050406030204" pitchFamily="18" charset="0"/>
                                      </a:rPr>
                                    </m:ctrlPr>
                                  </m:sSubSupPr>
                                  <m:e>
                                    <m:r>
                                      <a:rPr lang="en-US" b="0" i="1" smtClean="0">
                                        <a:solidFill>
                                          <a:sysClr val="windowText" lastClr="000000"/>
                                        </a:solidFill>
                                        <a:latin typeface="Cambria Math" panose="02040503050406030204" pitchFamily="18" charset="0"/>
                                      </a:rPr>
                                      <m:t>𝑚</m:t>
                                    </m:r>
                                  </m:e>
                                  <m:sub>
                                    <m:r>
                                      <a:rPr lang="en-US" b="0" i="1" smtClean="0">
                                        <a:solidFill>
                                          <a:sysClr val="windowText" lastClr="000000"/>
                                        </a:solidFill>
                                        <a:latin typeface="Cambria Math" panose="02040503050406030204" pitchFamily="18" charset="0"/>
                                      </a:rPr>
                                      <m:t>𝑆𝐷</m:t>
                                    </m:r>
                                  </m:sub>
                                  <m:sup>
                                    <m:r>
                                      <a:rPr lang="en-US" b="0" i="1" smtClean="0">
                                        <a:solidFill>
                                          <a:sysClr val="windowText" lastClr="000000"/>
                                        </a:solidFill>
                                        <a:latin typeface="Cambria Math" panose="02040503050406030204" pitchFamily="18" charset="0"/>
                                      </a:rPr>
                                      <m:t>𝑗𝑒𝑡</m:t>
                                    </m:r>
                                    <m:r>
                                      <a:rPr lang="en-US" b="0" i="1" smtClean="0">
                                        <a:solidFill>
                                          <a:sysClr val="windowText" lastClr="000000"/>
                                        </a:solidFill>
                                        <a:latin typeface="Cambria Math" panose="02040503050406030204" pitchFamily="18" charset="0"/>
                                      </a:rPr>
                                      <m:t>1, 2 </m:t>
                                    </m:r>
                                  </m:sup>
                                </m:sSubSup>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 (120, 220) GeV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63306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𝑚</m:t>
                                    </m:r>
                                  </m:e>
                                  <m:sub>
                                    <m:r>
                                      <a:rPr lang="en-US" b="0" i="1" smtClean="0">
                                        <a:solidFill>
                                          <a:sysClr val="windowText" lastClr="000000"/>
                                        </a:solidFill>
                                        <a:latin typeface="Cambria Math" panose="02040503050406030204" pitchFamily="18" charset="0"/>
                                      </a:rPr>
                                      <m:t>𝑗𝑗</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&gt; 1000 GeV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9328690"/>
                      </a:ext>
                    </a:extLst>
                  </a:tr>
                </a:tbl>
              </a:graphicData>
            </a:graphic>
          </p:graphicFrame>
        </mc:Choice>
        <mc:Fallback xmlns="">
          <p:graphicFrame>
            <p:nvGraphicFramePr>
              <p:cNvPr id="22" name="Table 17">
                <a:extLst>
                  <a:ext uri="{FF2B5EF4-FFF2-40B4-BE49-F238E27FC236}">
                    <a16:creationId xmlns:a16="http://schemas.microsoft.com/office/drawing/2014/main" id="{B113B291-CB05-D544-9DE0-85D44B83131D}"/>
                  </a:ext>
                </a:extLst>
              </p:cNvPr>
              <p:cNvGraphicFramePr>
                <a:graphicFrameLocks noGrp="1"/>
              </p:cNvGraphicFramePr>
              <p:nvPr>
                <p:extLst>
                  <p:ext uri="{D42A27DB-BD31-4B8C-83A1-F6EECF244321}">
                    <p14:modId xmlns:p14="http://schemas.microsoft.com/office/powerpoint/2010/main" val="3103374922"/>
                  </p:ext>
                </p:extLst>
              </p:nvPr>
            </p:nvGraphicFramePr>
            <p:xfrm>
              <a:off x="8770746" y="1037227"/>
              <a:ext cx="3361088" cy="2369313"/>
            </p:xfrm>
            <a:graphic>
              <a:graphicData uri="http://schemas.openxmlformats.org/drawingml/2006/table">
                <a:tbl>
                  <a:tblPr firstRow="1" bandRow="1">
                    <a:tableStyleId>{073A0DAA-6AF3-43AB-8588-CEC1D06C72B9}</a:tableStyleId>
                  </a:tblPr>
                  <a:tblGrid>
                    <a:gridCol w="1680544">
                      <a:extLst>
                        <a:ext uri="{9D8B030D-6E8A-4147-A177-3AD203B41FA5}">
                          <a16:colId xmlns:a16="http://schemas.microsoft.com/office/drawing/2014/main" val="921311456"/>
                        </a:ext>
                      </a:extLst>
                    </a:gridCol>
                    <a:gridCol w="1680544">
                      <a:extLst>
                        <a:ext uri="{9D8B030D-6E8A-4147-A177-3AD203B41FA5}">
                          <a16:colId xmlns:a16="http://schemas.microsoft.com/office/drawing/2014/main" val="2328464470"/>
                        </a:ext>
                      </a:extLst>
                    </a:gridCol>
                  </a:tblGrid>
                  <a:tr h="365760">
                    <a:tc>
                      <a:txBody>
                        <a:bodyPr/>
                        <a:lstStyle/>
                        <a:p>
                          <a:pPr algn="ctr"/>
                          <a:r>
                            <a:rPr lang="en-US" dirty="0">
                              <a:solidFill>
                                <a:sysClr val="windowText" lastClr="000000"/>
                              </a:solidFill>
                            </a:rPr>
                            <a:t>Observable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Requirement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5804806"/>
                      </a:ext>
                    </a:extLst>
                  </a:tr>
                  <a:tr h="387858">
                    <a:tc>
                      <a:txBody>
                        <a:bodyPr/>
                        <a:lstStyle/>
                        <a:p>
                          <a:endParaRPr lang="en-G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52" t="-100000" r="-100752" b="-432258"/>
                          </a:stretch>
                        </a:blipFill>
                      </a:tcPr>
                    </a:tc>
                    <a:tc>
                      <a:txBody>
                        <a:bodyPr/>
                        <a:lstStyle/>
                        <a:p>
                          <a:pPr algn="ctr"/>
                          <a:r>
                            <a:rPr lang="en-US" dirty="0">
                              <a:solidFill>
                                <a:sysClr val="windowText" lastClr="000000"/>
                              </a:solidFill>
                            </a:rPr>
                            <a:t>&gt;1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6681295"/>
                      </a:ext>
                    </a:extLst>
                  </a:tr>
                  <a:tr h="425323">
                    <a:tc>
                      <a:txBody>
                        <a:bodyPr/>
                        <a:lstStyle/>
                        <a:p>
                          <a:endParaRPr lang="en-G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52" t="-182353" r="-100752" b="-294118"/>
                          </a:stretch>
                        </a:blipFill>
                      </a:tcPr>
                    </a:tc>
                    <a:tc>
                      <a:txBody>
                        <a:bodyPr/>
                        <a:lstStyle/>
                        <a:p>
                          <a:pPr algn="ctr"/>
                          <a:r>
                            <a:rPr lang="en-US" dirty="0">
                              <a:solidFill>
                                <a:sysClr val="windowText" lastClr="000000"/>
                              </a:solidFill>
                            </a:rPr>
                            <a:t>&gt; 400 GeV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0029405"/>
                      </a:ext>
                    </a:extLst>
                  </a:tr>
                  <a:tr h="374587">
                    <a:tc>
                      <a:txBody>
                        <a:bodyPr/>
                        <a:lstStyle/>
                        <a:p>
                          <a:endParaRPr lang="en-G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52" t="-331034" r="-100752" b="-244828"/>
                          </a:stretch>
                        </a:blipFill>
                      </a:tcPr>
                    </a:tc>
                    <a:tc>
                      <a:txBody>
                        <a:bodyPr/>
                        <a:lstStyle/>
                        <a:p>
                          <a:pPr algn="ctr"/>
                          <a:r>
                            <a:rPr lang="en-US" dirty="0">
                              <a:solidFill>
                                <a:sysClr val="windowText" lastClr="000000"/>
                              </a:solidFill>
                            </a:rPr>
                            <a:t>&lt; 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6027429"/>
                      </a:ext>
                    </a:extLst>
                  </a:tr>
                  <a:tr h="427927">
                    <a:tc>
                      <a:txBody>
                        <a:bodyPr/>
                        <a:lstStyle/>
                        <a:p>
                          <a:endParaRPr lang="en-G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52" t="-367647" r="-100752" b="-108824"/>
                          </a:stretch>
                        </a:blipFill>
                      </a:tcPr>
                    </a:tc>
                    <a:tc>
                      <a:txBody>
                        <a:bodyPr/>
                        <a:lstStyle/>
                        <a:p>
                          <a:pPr algn="ctr"/>
                          <a:r>
                            <a:rPr lang="en-US" dirty="0">
                              <a:solidFill>
                                <a:sysClr val="windowText" lastClr="000000"/>
                              </a:solidFill>
                            </a:rPr>
                            <a:t> (120, 220) GeV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633064"/>
                      </a:ext>
                    </a:extLst>
                  </a:tr>
                  <a:tr h="387858">
                    <a:tc>
                      <a:txBody>
                        <a:bodyPr/>
                        <a:lstStyle/>
                        <a:p>
                          <a:endParaRPr lang="en-G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52" t="-512903" r="-100752" b="-19355"/>
                          </a:stretch>
                        </a:blipFill>
                      </a:tcPr>
                    </a:tc>
                    <a:tc>
                      <a:txBody>
                        <a:bodyPr/>
                        <a:lstStyle/>
                        <a:p>
                          <a:pPr algn="ctr"/>
                          <a:r>
                            <a:rPr lang="en-US" dirty="0">
                              <a:solidFill>
                                <a:sysClr val="windowText" lastClr="000000"/>
                              </a:solidFill>
                            </a:rPr>
                            <a:t>&gt; 1000 GeV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9328690"/>
                      </a:ext>
                    </a:extLst>
                  </a:tr>
                </a:tbl>
              </a:graphicData>
            </a:graphic>
          </p:graphicFrame>
        </mc:Fallback>
      </mc:AlternateContent>
      <p:grpSp>
        <p:nvGrpSpPr>
          <p:cNvPr id="45" name="Group 44">
            <a:extLst>
              <a:ext uri="{FF2B5EF4-FFF2-40B4-BE49-F238E27FC236}">
                <a16:creationId xmlns:a16="http://schemas.microsoft.com/office/drawing/2014/main" id="{ED479820-FC2C-DD4F-9E1C-4D991CA08101}"/>
              </a:ext>
            </a:extLst>
          </p:cNvPr>
          <p:cNvGrpSpPr/>
          <p:nvPr/>
        </p:nvGrpSpPr>
        <p:grpSpPr>
          <a:xfrm>
            <a:off x="3628443" y="712691"/>
            <a:ext cx="4951933" cy="2552716"/>
            <a:chOff x="3628443" y="712691"/>
            <a:chExt cx="4951933" cy="2552716"/>
          </a:xfrm>
        </p:grpSpPr>
        <p:sp>
          <p:nvSpPr>
            <p:cNvPr id="37" name="TextBox 36">
              <a:extLst>
                <a:ext uri="{FF2B5EF4-FFF2-40B4-BE49-F238E27FC236}">
                  <a16:creationId xmlns:a16="http://schemas.microsoft.com/office/drawing/2014/main" id="{B48460B3-3A51-A347-AE0A-C3A6926E25D2}"/>
                </a:ext>
              </a:extLst>
            </p:cNvPr>
            <p:cNvSpPr txBox="1"/>
            <p:nvPr/>
          </p:nvSpPr>
          <p:spPr>
            <a:xfrm>
              <a:off x="6930105" y="2613826"/>
              <a:ext cx="976368" cy="400110"/>
            </a:xfrm>
            <a:prstGeom prst="rect">
              <a:avLst/>
            </a:prstGeom>
            <a:noFill/>
          </p:spPr>
          <p:txBody>
            <a:bodyPr wrap="square" rtlCol="0">
              <a:spAutoFit/>
            </a:bodyPr>
            <a:lstStyle/>
            <a:p>
              <a:r>
                <a:rPr lang="en-US" sz="1000" dirty="0" err="1"/>
                <a:t>Reco</a:t>
              </a:r>
              <a:r>
                <a:rPr lang="en-US" sz="1000" dirty="0"/>
                <a:t>/Fiducial</a:t>
              </a:r>
              <a:br>
                <a:rPr lang="en-US" sz="1000" dirty="0"/>
              </a:br>
              <a:r>
                <a:rPr lang="en-US" sz="1000" dirty="0"/>
                <a:t>Phase space</a:t>
              </a:r>
            </a:p>
          </p:txBody>
        </p:sp>
        <p:sp>
          <p:nvSpPr>
            <p:cNvPr id="38" name="Freeform: Shape 41">
              <a:extLst>
                <a:ext uri="{FF2B5EF4-FFF2-40B4-BE49-F238E27FC236}">
                  <a16:creationId xmlns:a16="http://schemas.microsoft.com/office/drawing/2014/main" id="{B4EC2AF6-1A15-B54F-8102-501222055407}"/>
                </a:ext>
              </a:extLst>
            </p:cNvPr>
            <p:cNvSpPr/>
            <p:nvPr/>
          </p:nvSpPr>
          <p:spPr>
            <a:xfrm>
              <a:off x="6484620" y="1762329"/>
              <a:ext cx="1748409" cy="1367680"/>
            </a:xfrm>
            <a:custGeom>
              <a:avLst/>
              <a:gdLst>
                <a:gd name="connsiteX0" fmla="*/ 822793 w 1748409"/>
                <a:gd name="connsiteY0" fmla="*/ 0 h 1383002"/>
                <a:gd name="connsiteX1" fmla="*/ 1748409 w 1748409"/>
                <a:gd name="connsiteY1" fmla="*/ 691501 h 1383002"/>
                <a:gd name="connsiteX2" fmla="*/ 822793 w 1748409"/>
                <a:gd name="connsiteY2" fmla="*/ 1383002 h 1383002"/>
                <a:gd name="connsiteX3" fmla="*/ 8894 w 1748409"/>
                <a:gd name="connsiteY3" fmla="*/ 1021111 h 1383002"/>
                <a:gd name="connsiteX4" fmla="*/ 0 w 1748409"/>
                <a:gd name="connsiteY4" fmla="*/ 1007318 h 1383002"/>
                <a:gd name="connsiteX5" fmla="*/ 26710 w 1748409"/>
                <a:gd name="connsiteY5" fmla="*/ 984829 h 1383002"/>
                <a:gd name="connsiteX6" fmla="*/ 353230 w 1748409"/>
                <a:gd name="connsiteY6" fmla="*/ 288839 h 1383002"/>
                <a:gd name="connsiteX7" fmla="*/ 345848 w 1748409"/>
                <a:gd name="connsiteY7" fmla="*/ 176967 h 1383002"/>
                <a:gd name="connsiteX8" fmla="*/ 331949 w 1748409"/>
                <a:gd name="connsiteY8" fmla="*/ 107281 h 1383002"/>
                <a:gd name="connsiteX9" fmla="*/ 462501 w 1748409"/>
                <a:gd name="connsiteY9" fmla="*/ 54342 h 1383002"/>
                <a:gd name="connsiteX10" fmla="*/ 822793 w 1748409"/>
                <a:gd name="connsiteY10" fmla="*/ 0 h 138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8409" h="1383002">
                  <a:moveTo>
                    <a:pt x="822793" y="0"/>
                  </a:moveTo>
                  <a:cubicBezTo>
                    <a:pt x="1333997" y="0"/>
                    <a:pt x="1748409" y="309596"/>
                    <a:pt x="1748409" y="691501"/>
                  </a:cubicBezTo>
                  <a:cubicBezTo>
                    <a:pt x="1748409" y="1073406"/>
                    <a:pt x="1333997" y="1383002"/>
                    <a:pt x="822793" y="1383002"/>
                  </a:cubicBezTo>
                  <a:cubicBezTo>
                    <a:pt x="471340" y="1383002"/>
                    <a:pt x="165637" y="1236670"/>
                    <a:pt x="8894" y="1021111"/>
                  </a:cubicBezTo>
                  <a:lnTo>
                    <a:pt x="0" y="1007318"/>
                  </a:lnTo>
                  <a:lnTo>
                    <a:pt x="26710" y="984829"/>
                  </a:lnTo>
                  <a:cubicBezTo>
                    <a:pt x="230694" y="795693"/>
                    <a:pt x="353230" y="553216"/>
                    <a:pt x="353230" y="288839"/>
                  </a:cubicBezTo>
                  <a:cubicBezTo>
                    <a:pt x="353230" y="251071"/>
                    <a:pt x="350730" y="213750"/>
                    <a:pt x="345848" y="176967"/>
                  </a:cubicBezTo>
                  <a:lnTo>
                    <a:pt x="331949" y="107281"/>
                  </a:lnTo>
                  <a:lnTo>
                    <a:pt x="462501" y="54342"/>
                  </a:lnTo>
                  <a:cubicBezTo>
                    <a:pt x="573241" y="19350"/>
                    <a:pt x="694992" y="0"/>
                    <a:pt x="822793" y="0"/>
                  </a:cubicBezTo>
                  <a:close/>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Shape 42">
              <a:extLst>
                <a:ext uri="{FF2B5EF4-FFF2-40B4-BE49-F238E27FC236}">
                  <a16:creationId xmlns:a16="http://schemas.microsoft.com/office/drawing/2014/main" id="{C6A96629-B927-3D40-9860-62889952D0FF}"/>
                </a:ext>
              </a:extLst>
            </p:cNvPr>
            <p:cNvSpPr/>
            <p:nvPr/>
          </p:nvSpPr>
          <p:spPr>
            <a:xfrm>
              <a:off x="3984009" y="955893"/>
              <a:ext cx="2838519" cy="2164086"/>
            </a:xfrm>
            <a:custGeom>
              <a:avLst/>
              <a:gdLst>
                <a:gd name="connsiteX0" fmla="*/ 1429900 w 2838519"/>
                <a:gd name="connsiteY0" fmla="*/ 0 h 2188328"/>
                <a:gd name="connsiteX1" fmla="*/ 2830750 w 2838519"/>
                <a:gd name="connsiteY1" fmla="*/ 873652 h 2188328"/>
                <a:gd name="connsiteX2" fmla="*/ 2838519 w 2838519"/>
                <a:gd name="connsiteY2" fmla="*/ 912606 h 2188328"/>
                <a:gd name="connsiteX3" fmla="*/ 2811842 w 2838519"/>
                <a:gd name="connsiteY3" fmla="*/ 923423 h 2188328"/>
                <a:gd name="connsiteX4" fmla="*/ 2403747 w 2838519"/>
                <a:gd name="connsiteY4" fmla="*/ 1496826 h 2188328"/>
                <a:gd name="connsiteX5" fmla="*/ 2476486 w 2838519"/>
                <a:gd name="connsiteY5" fmla="*/ 1765989 h 2188328"/>
                <a:gd name="connsiteX6" fmla="*/ 2506570 w 2838519"/>
                <a:gd name="connsiteY6" fmla="*/ 1812643 h 2188328"/>
                <a:gd name="connsiteX7" fmla="*/ 2440992 w 2838519"/>
                <a:gd name="connsiteY7" fmla="*/ 1867855 h 2188328"/>
                <a:gd name="connsiteX8" fmla="*/ 1429900 w 2838519"/>
                <a:gd name="connsiteY8" fmla="*/ 2188328 h 2188328"/>
                <a:gd name="connsiteX9" fmla="*/ 0 w 2838519"/>
                <a:gd name="connsiteY9" fmla="*/ 1094164 h 2188328"/>
                <a:gd name="connsiteX10" fmla="*/ 1429900 w 2838519"/>
                <a:gd name="connsiteY10" fmla="*/ 0 h 218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8519" h="2188328">
                  <a:moveTo>
                    <a:pt x="1429900" y="0"/>
                  </a:moveTo>
                  <a:cubicBezTo>
                    <a:pt x="2120898" y="0"/>
                    <a:pt x="2697417" y="375060"/>
                    <a:pt x="2830750" y="873652"/>
                  </a:cubicBezTo>
                  <a:lnTo>
                    <a:pt x="2838519" y="912606"/>
                  </a:lnTo>
                  <a:lnTo>
                    <a:pt x="2811842" y="923423"/>
                  </a:lnTo>
                  <a:cubicBezTo>
                    <a:pt x="2565627" y="1047691"/>
                    <a:pt x="2403747" y="1258135"/>
                    <a:pt x="2403747" y="1496826"/>
                  </a:cubicBezTo>
                  <a:cubicBezTo>
                    <a:pt x="2403747" y="1592302"/>
                    <a:pt x="2429648" y="1683259"/>
                    <a:pt x="2476486" y="1765989"/>
                  </a:cubicBezTo>
                  <a:lnTo>
                    <a:pt x="2506570" y="1812643"/>
                  </a:lnTo>
                  <a:lnTo>
                    <a:pt x="2440992" y="1867855"/>
                  </a:lnTo>
                  <a:cubicBezTo>
                    <a:pt x="2182231" y="2065860"/>
                    <a:pt x="1824756" y="2188328"/>
                    <a:pt x="1429900" y="2188328"/>
                  </a:cubicBezTo>
                  <a:cubicBezTo>
                    <a:pt x="640188" y="2188328"/>
                    <a:pt x="0" y="1698454"/>
                    <a:pt x="0" y="1094164"/>
                  </a:cubicBezTo>
                  <a:cubicBezTo>
                    <a:pt x="0" y="489874"/>
                    <a:pt x="640188" y="0"/>
                    <a:pt x="142990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43">
              <a:extLst>
                <a:ext uri="{FF2B5EF4-FFF2-40B4-BE49-F238E27FC236}">
                  <a16:creationId xmlns:a16="http://schemas.microsoft.com/office/drawing/2014/main" id="{F489DCED-A076-1240-93FE-EA6A2DC8340E}"/>
                </a:ext>
              </a:extLst>
            </p:cNvPr>
            <p:cNvSpPr/>
            <p:nvPr/>
          </p:nvSpPr>
          <p:spPr>
            <a:xfrm>
              <a:off x="6390490" y="1868500"/>
              <a:ext cx="456053" cy="890066"/>
            </a:xfrm>
            <a:custGeom>
              <a:avLst/>
              <a:gdLst>
                <a:gd name="connsiteX0" fmla="*/ 434772 w 456053"/>
                <a:gd name="connsiteY0" fmla="*/ 0 h 900037"/>
                <a:gd name="connsiteX1" fmla="*/ 448671 w 456053"/>
                <a:gd name="connsiteY1" fmla="*/ 69686 h 900037"/>
                <a:gd name="connsiteX2" fmla="*/ 456053 w 456053"/>
                <a:gd name="connsiteY2" fmla="*/ 181558 h 900037"/>
                <a:gd name="connsiteX3" fmla="*/ 129533 w 456053"/>
                <a:gd name="connsiteY3" fmla="*/ 877548 h 900037"/>
                <a:gd name="connsiteX4" fmla="*/ 102823 w 456053"/>
                <a:gd name="connsiteY4" fmla="*/ 900037 h 900037"/>
                <a:gd name="connsiteX5" fmla="*/ 72739 w 456053"/>
                <a:gd name="connsiteY5" fmla="*/ 853383 h 900037"/>
                <a:gd name="connsiteX6" fmla="*/ 0 w 456053"/>
                <a:gd name="connsiteY6" fmla="*/ 584220 h 900037"/>
                <a:gd name="connsiteX7" fmla="*/ 408095 w 456053"/>
                <a:gd name="connsiteY7" fmla="*/ 10817 h 900037"/>
                <a:gd name="connsiteX8" fmla="*/ 434772 w 456053"/>
                <a:gd name="connsiteY8" fmla="*/ 0 h 90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053" h="900037">
                  <a:moveTo>
                    <a:pt x="434772" y="0"/>
                  </a:moveTo>
                  <a:lnTo>
                    <a:pt x="448671" y="69686"/>
                  </a:lnTo>
                  <a:cubicBezTo>
                    <a:pt x="453553" y="106469"/>
                    <a:pt x="456053" y="143790"/>
                    <a:pt x="456053" y="181558"/>
                  </a:cubicBezTo>
                  <a:cubicBezTo>
                    <a:pt x="456053" y="445935"/>
                    <a:pt x="333517" y="688412"/>
                    <a:pt x="129533" y="877548"/>
                  </a:cubicBezTo>
                  <a:lnTo>
                    <a:pt x="102823" y="900037"/>
                  </a:lnTo>
                  <a:lnTo>
                    <a:pt x="72739" y="853383"/>
                  </a:lnTo>
                  <a:cubicBezTo>
                    <a:pt x="25901" y="770653"/>
                    <a:pt x="0" y="679696"/>
                    <a:pt x="0" y="584220"/>
                  </a:cubicBezTo>
                  <a:cubicBezTo>
                    <a:pt x="0" y="345529"/>
                    <a:pt x="161880" y="135085"/>
                    <a:pt x="408095" y="10817"/>
                  </a:cubicBezTo>
                  <a:lnTo>
                    <a:pt x="434772" y="0"/>
                  </a:lnTo>
                  <a:close/>
                </a:path>
              </a:pathLst>
            </a:custGeom>
            <a:solidFill>
              <a:schemeClr val="tx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TextBox 40">
              <a:extLst>
                <a:ext uri="{FF2B5EF4-FFF2-40B4-BE49-F238E27FC236}">
                  <a16:creationId xmlns:a16="http://schemas.microsoft.com/office/drawing/2014/main" id="{BD7DD58A-7BC7-3A41-B8C7-F61ABECDF835}"/>
                </a:ext>
              </a:extLst>
            </p:cNvPr>
            <p:cNvSpPr txBox="1"/>
            <p:nvPr/>
          </p:nvSpPr>
          <p:spPr>
            <a:xfrm>
              <a:off x="4373617" y="1834411"/>
              <a:ext cx="1393765" cy="523220"/>
            </a:xfrm>
            <a:prstGeom prst="rect">
              <a:avLst/>
            </a:prstGeom>
            <a:noFill/>
          </p:spPr>
          <p:txBody>
            <a:bodyPr wrap="square" rtlCol="0">
              <a:spAutoFit/>
            </a:bodyPr>
            <a:lstStyle/>
            <a:p>
              <a:r>
                <a:rPr lang="en-US" sz="1400" dirty="0"/>
                <a:t>Parton Phase space</a:t>
              </a:r>
            </a:p>
          </p:txBody>
        </p:sp>
        <p:sp>
          <p:nvSpPr>
            <p:cNvPr id="42" name="Arrow: Curved Up 14">
              <a:extLst>
                <a:ext uri="{FF2B5EF4-FFF2-40B4-BE49-F238E27FC236}">
                  <a16:creationId xmlns:a16="http://schemas.microsoft.com/office/drawing/2014/main" id="{05593DE9-6CCD-954F-BD6B-077F5DDFB067}"/>
                </a:ext>
              </a:extLst>
            </p:cNvPr>
            <p:cNvSpPr/>
            <p:nvPr/>
          </p:nvSpPr>
          <p:spPr>
            <a:xfrm rot="13436685">
              <a:off x="6922536" y="1856128"/>
              <a:ext cx="957343" cy="504731"/>
            </a:xfrm>
            <a:prstGeom prst="curved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Curved Up 55">
              <a:extLst>
                <a:ext uri="{FF2B5EF4-FFF2-40B4-BE49-F238E27FC236}">
                  <a16:creationId xmlns:a16="http://schemas.microsoft.com/office/drawing/2014/main" id="{3ADC186F-0250-1B4E-B77D-E0006E51AF37}"/>
                </a:ext>
              </a:extLst>
            </p:cNvPr>
            <p:cNvSpPr/>
            <p:nvPr/>
          </p:nvSpPr>
          <p:spPr>
            <a:xfrm rot="11866235">
              <a:off x="5823443" y="1469709"/>
              <a:ext cx="957343" cy="504731"/>
            </a:xfrm>
            <a:prstGeom prst="curved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Rectangle 43">
              <a:extLst>
                <a:ext uri="{FF2B5EF4-FFF2-40B4-BE49-F238E27FC236}">
                  <a16:creationId xmlns:a16="http://schemas.microsoft.com/office/drawing/2014/main" id="{E1062841-DCC9-9A4A-BEF5-234E6D9E39FB}"/>
                </a:ext>
              </a:extLst>
            </p:cNvPr>
            <p:cNvSpPr/>
            <p:nvPr/>
          </p:nvSpPr>
          <p:spPr>
            <a:xfrm>
              <a:off x="3628443" y="712691"/>
              <a:ext cx="4951933" cy="25527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73902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a:t>
            </a:fld>
            <a:endParaRPr lang="en-US" dirty="0"/>
          </a:p>
        </p:txBody>
      </p:sp>
      <p:sp>
        <p:nvSpPr>
          <p:cNvPr id="6" name="Content Placeholder 1">
            <a:extLst>
              <a:ext uri="{FF2B5EF4-FFF2-40B4-BE49-F238E27FC236}">
                <a16:creationId xmlns:a16="http://schemas.microsoft.com/office/drawing/2014/main" id="{5A20B37B-BB92-4B4C-B27C-A072FF35DE20}"/>
              </a:ext>
            </a:extLst>
          </p:cNvPr>
          <p:cNvSpPr txBox="1">
            <a:spLocks/>
          </p:cNvSpPr>
          <p:nvPr/>
        </p:nvSpPr>
        <p:spPr>
          <a:xfrm>
            <a:off x="489856" y="1800111"/>
            <a:ext cx="10966270" cy="3904734"/>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3600" dirty="0"/>
              <a:t> CERN and the CMS Experiment</a:t>
            </a:r>
          </a:p>
          <a:p>
            <a:pPr>
              <a:buFont typeface="Arial" panose="020B0604020202020204" pitchFamily="34" charset="0"/>
              <a:buChar char="•"/>
            </a:pPr>
            <a:r>
              <a:rPr lang="en-US" sz="3600" dirty="0"/>
              <a:t> Detector Control System</a:t>
            </a:r>
          </a:p>
          <a:p>
            <a:pPr>
              <a:buFont typeface="Arial" panose="020B0604020202020204" pitchFamily="34" charset="0"/>
              <a:buChar char="•"/>
            </a:pPr>
            <a:r>
              <a:rPr lang="en-US" sz="3600" dirty="0"/>
              <a:t> Data Analysis</a:t>
            </a:r>
          </a:p>
          <a:p>
            <a:pPr>
              <a:buFont typeface="Arial" panose="020B0604020202020204" pitchFamily="34" charset="0"/>
              <a:buChar char="•"/>
            </a:pPr>
            <a:r>
              <a:rPr lang="en-US" sz="3600" dirty="0"/>
              <a:t> Detector Upgrades</a:t>
            </a:r>
          </a:p>
          <a:p>
            <a:pPr>
              <a:buFont typeface="Arial" panose="020B0604020202020204" pitchFamily="34" charset="0"/>
              <a:buChar char="•"/>
            </a:pPr>
            <a:r>
              <a:rPr lang="en-US" sz="3600" dirty="0"/>
              <a:t> RD51</a:t>
            </a:r>
          </a:p>
          <a:p>
            <a:pPr>
              <a:buFont typeface="Arial" panose="020B0604020202020204" pitchFamily="34" charset="0"/>
              <a:buChar char="•"/>
            </a:pPr>
            <a:r>
              <a:rPr lang="en-US" sz="3600" dirty="0"/>
              <a:t> Conclusions</a:t>
            </a:r>
          </a:p>
          <a:p>
            <a:pPr marL="0" indent="0">
              <a:buFont typeface="Calibri" panose="020F0502020204030204" pitchFamily="34" charset="0"/>
              <a:buNone/>
            </a:pPr>
            <a:endParaRPr lang="en-US" dirty="0"/>
          </a:p>
        </p:txBody>
      </p:sp>
      <p:sp>
        <p:nvSpPr>
          <p:cNvPr id="7" name="Title 5">
            <a:extLst>
              <a:ext uri="{FF2B5EF4-FFF2-40B4-BE49-F238E27FC236}">
                <a16:creationId xmlns:a16="http://schemas.microsoft.com/office/drawing/2014/main" id="{289123BC-302C-2246-B697-FFD49F6F3B9C}"/>
              </a:ext>
            </a:extLst>
          </p:cNvPr>
          <p:cNvSpPr txBox="1">
            <a:spLocks/>
          </p:cNvSpPr>
          <p:nvPr/>
        </p:nvSpPr>
        <p:spPr>
          <a:xfrm>
            <a:off x="489856" y="210206"/>
            <a:ext cx="8882743" cy="12899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u="sng" dirty="0"/>
              <a:t>Outline</a:t>
            </a:r>
          </a:p>
        </p:txBody>
      </p:sp>
    </p:spTree>
    <p:extLst>
      <p:ext uri="{BB962C8B-B14F-4D97-AF65-F5344CB8AC3E}">
        <p14:creationId xmlns:p14="http://schemas.microsoft.com/office/powerpoint/2010/main" val="2064836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20</a:t>
            </a:fld>
            <a:endParaRPr lang="en-US" dirty="0"/>
          </a:p>
        </p:txBody>
      </p:sp>
      <p:sp>
        <p:nvSpPr>
          <p:cNvPr id="4" name="TextBox 3">
            <a:extLst>
              <a:ext uri="{FF2B5EF4-FFF2-40B4-BE49-F238E27FC236}">
                <a16:creationId xmlns:a16="http://schemas.microsoft.com/office/drawing/2014/main" id="{438200EA-98F7-2349-9A1C-845EF81D796E}"/>
              </a:ext>
            </a:extLst>
          </p:cNvPr>
          <p:cNvSpPr txBox="1"/>
          <p:nvPr/>
        </p:nvSpPr>
        <p:spPr>
          <a:xfrm>
            <a:off x="111965" y="33090"/>
            <a:ext cx="11783049" cy="523220"/>
          </a:xfrm>
          <a:prstGeom prst="rect">
            <a:avLst/>
          </a:prstGeom>
          <a:noFill/>
        </p:spPr>
        <p:txBody>
          <a:bodyPr wrap="square" rtlCol="0">
            <a:spAutoFit/>
          </a:bodyPr>
          <a:lstStyle/>
          <a:p>
            <a:r>
              <a:rPr lang="en-US" sz="2800" u="sng" dirty="0"/>
              <a:t>Unfolding - Extrapolation to Parton/Particle Level, Data vs MC</a:t>
            </a:r>
          </a:p>
        </p:txBody>
      </p:sp>
      <p:pic>
        <p:nvPicPr>
          <p:cNvPr id="5" name="Picture 4">
            <a:extLst>
              <a:ext uri="{FF2B5EF4-FFF2-40B4-BE49-F238E27FC236}">
                <a16:creationId xmlns:a16="http://schemas.microsoft.com/office/drawing/2014/main" id="{CF2647E0-2F6E-2140-8168-670C0E170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98" y="796973"/>
            <a:ext cx="3574220" cy="2815147"/>
          </a:xfrm>
          <a:prstGeom prst="rect">
            <a:avLst/>
          </a:prstGeom>
        </p:spPr>
      </p:pic>
      <p:pic>
        <p:nvPicPr>
          <p:cNvPr id="6" name="Picture 5">
            <a:extLst>
              <a:ext uri="{FF2B5EF4-FFF2-40B4-BE49-F238E27FC236}">
                <a16:creationId xmlns:a16="http://schemas.microsoft.com/office/drawing/2014/main" id="{F5103A6E-885C-FD4D-9FF1-BD7FF0F5C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441" y="796972"/>
            <a:ext cx="3574220" cy="2815147"/>
          </a:xfrm>
          <a:prstGeom prst="rect">
            <a:avLst/>
          </a:prstGeom>
        </p:spPr>
      </p:pic>
      <p:pic>
        <p:nvPicPr>
          <p:cNvPr id="7" name="Picture 6">
            <a:extLst>
              <a:ext uri="{FF2B5EF4-FFF2-40B4-BE49-F238E27FC236}">
                <a16:creationId xmlns:a16="http://schemas.microsoft.com/office/drawing/2014/main" id="{C476C852-B1AC-0444-BDFD-5ED6A55301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323" y="796971"/>
            <a:ext cx="3574220" cy="2815147"/>
          </a:xfrm>
          <a:prstGeom prst="rect">
            <a:avLst/>
          </a:prstGeom>
        </p:spPr>
      </p:pic>
      <p:pic>
        <p:nvPicPr>
          <p:cNvPr id="8" name="Picture 7">
            <a:extLst>
              <a:ext uri="{FF2B5EF4-FFF2-40B4-BE49-F238E27FC236}">
                <a16:creationId xmlns:a16="http://schemas.microsoft.com/office/drawing/2014/main" id="{05210621-46EE-7342-B179-AD6C504B79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498" y="3518520"/>
            <a:ext cx="3574220" cy="2815147"/>
          </a:xfrm>
          <a:prstGeom prst="rect">
            <a:avLst/>
          </a:prstGeom>
        </p:spPr>
      </p:pic>
      <p:sp>
        <p:nvSpPr>
          <p:cNvPr id="9" name="TextBox 8">
            <a:extLst>
              <a:ext uri="{FF2B5EF4-FFF2-40B4-BE49-F238E27FC236}">
                <a16:creationId xmlns:a16="http://schemas.microsoft.com/office/drawing/2014/main" id="{212D2B38-0EA5-E746-A4E1-28E5FBDC5810}"/>
              </a:ext>
            </a:extLst>
          </p:cNvPr>
          <p:cNvSpPr txBox="1"/>
          <p:nvPr/>
        </p:nvSpPr>
        <p:spPr>
          <a:xfrm>
            <a:off x="492627" y="521241"/>
            <a:ext cx="3031961" cy="369332"/>
          </a:xfrm>
          <a:prstGeom prst="rect">
            <a:avLst/>
          </a:prstGeom>
          <a:noFill/>
        </p:spPr>
        <p:txBody>
          <a:bodyPr wrap="square" rtlCol="0">
            <a:spAutoFit/>
          </a:bodyPr>
          <a:lstStyle/>
          <a:p>
            <a:pPr algn="ctr"/>
            <a:r>
              <a:rPr lang="en-US" dirty="0"/>
              <a:t> </a:t>
            </a:r>
            <a:r>
              <a:rPr lang="en-US" dirty="0">
                <a:solidFill>
                  <a:srgbClr val="00B0F0"/>
                </a:solidFill>
              </a:rPr>
              <a:t>(2016)</a:t>
            </a:r>
          </a:p>
        </p:txBody>
      </p:sp>
      <p:sp>
        <p:nvSpPr>
          <p:cNvPr id="10" name="TextBox 9">
            <a:extLst>
              <a:ext uri="{FF2B5EF4-FFF2-40B4-BE49-F238E27FC236}">
                <a16:creationId xmlns:a16="http://schemas.microsoft.com/office/drawing/2014/main" id="{EE7B5A81-610B-1148-9D48-E354796D7148}"/>
              </a:ext>
            </a:extLst>
          </p:cNvPr>
          <p:cNvSpPr txBox="1"/>
          <p:nvPr/>
        </p:nvSpPr>
        <p:spPr>
          <a:xfrm>
            <a:off x="4357286" y="521241"/>
            <a:ext cx="3188184" cy="369332"/>
          </a:xfrm>
          <a:prstGeom prst="rect">
            <a:avLst/>
          </a:prstGeom>
          <a:noFill/>
        </p:spPr>
        <p:txBody>
          <a:bodyPr wrap="square" rtlCol="0">
            <a:spAutoFit/>
          </a:bodyPr>
          <a:lstStyle/>
          <a:p>
            <a:pPr algn="ctr"/>
            <a:r>
              <a:rPr lang="en-US" dirty="0"/>
              <a:t> </a:t>
            </a:r>
            <a:r>
              <a:rPr lang="en-US" dirty="0">
                <a:solidFill>
                  <a:srgbClr val="FF0000"/>
                </a:solidFill>
              </a:rPr>
              <a:t>(2017)</a:t>
            </a:r>
          </a:p>
        </p:txBody>
      </p:sp>
      <p:sp>
        <p:nvSpPr>
          <p:cNvPr id="12" name="TextBox 11">
            <a:extLst>
              <a:ext uri="{FF2B5EF4-FFF2-40B4-BE49-F238E27FC236}">
                <a16:creationId xmlns:a16="http://schemas.microsoft.com/office/drawing/2014/main" id="{EDBF2803-EE21-224E-8C0F-C5FA31DFADDE}"/>
              </a:ext>
            </a:extLst>
          </p:cNvPr>
          <p:cNvSpPr txBox="1"/>
          <p:nvPr/>
        </p:nvSpPr>
        <p:spPr>
          <a:xfrm>
            <a:off x="8440920" y="556310"/>
            <a:ext cx="3031961" cy="369332"/>
          </a:xfrm>
          <a:prstGeom prst="rect">
            <a:avLst/>
          </a:prstGeom>
          <a:noFill/>
        </p:spPr>
        <p:txBody>
          <a:bodyPr wrap="square" rtlCol="0">
            <a:spAutoFit/>
          </a:bodyPr>
          <a:lstStyle/>
          <a:p>
            <a:pPr algn="ctr"/>
            <a:r>
              <a:rPr lang="en-US" dirty="0"/>
              <a:t> </a:t>
            </a:r>
            <a:r>
              <a:rPr lang="el-GR" dirty="0">
                <a:solidFill>
                  <a:srgbClr val="00B050"/>
                </a:solidFill>
              </a:rPr>
              <a:t>(2018)</a:t>
            </a:r>
            <a:endParaRPr lang="en-US" dirty="0">
              <a:solidFill>
                <a:srgbClr val="00B050"/>
              </a:solidFill>
            </a:endParaRPr>
          </a:p>
        </p:txBody>
      </p:sp>
      <p:pic>
        <p:nvPicPr>
          <p:cNvPr id="13" name="Picture 12">
            <a:extLst>
              <a:ext uri="{FF2B5EF4-FFF2-40B4-BE49-F238E27FC236}">
                <a16:creationId xmlns:a16="http://schemas.microsoft.com/office/drawing/2014/main" id="{3362EA2C-5696-114D-8BF1-979D4668C0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7286" y="3518520"/>
            <a:ext cx="3541375" cy="2789277"/>
          </a:xfrm>
          <a:prstGeom prst="rect">
            <a:avLst/>
          </a:prstGeom>
        </p:spPr>
      </p:pic>
      <p:pic>
        <p:nvPicPr>
          <p:cNvPr id="14" name="Picture 13">
            <a:extLst>
              <a:ext uri="{FF2B5EF4-FFF2-40B4-BE49-F238E27FC236}">
                <a16:creationId xmlns:a16="http://schemas.microsoft.com/office/drawing/2014/main" id="{234E9C5C-F76A-5F42-9279-90FE64473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6323" y="3518520"/>
            <a:ext cx="3574220" cy="2815147"/>
          </a:xfrm>
          <a:prstGeom prst="rect">
            <a:avLst/>
          </a:prstGeom>
        </p:spPr>
      </p:pic>
    </p:spTree>
    <p:extLst>
      <p:ext uri="{BB962C8B-B14F-4D97-AF65-F5344CB8AC3E}">
        <p14:creationId xmlns:p14="http://schemas.microsoft.com/office/powerpoint/2010/main" val="3367149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21</a:t>
            </a:fld>
            <a:endParaRPr lang="en-US" dirty="0"/>
          </a:p>
        </p:txBody>
      </p:sp>
      <p:sp>
        <p:nvSpPr>
          <p:cNvPr id="4" name="TextBox 3">
            <a:extLst>
              <a:ext uri="{FF2B5EF4-FFF2-40B4-BE49-F238E27FC236}">
                <a16:creationId xmlns:a16="http://schemas.microsoft.com/office/drawing/2014/main" id="{BFB26473-78D7-CB47-9C28-539C91A3170C}"/>
              </a:ext>
            </a:extLst>
          </p:cNvPr>
          <p:cNvSpPr txBox="1"/>
          <p:nvPr/>
        </p:nvSpPr>
        <p:spPr>
          <a:xfrm>
            <a:off x="111965" y="137763"/>
            <a:ext cx="11783049" cy="523220"/>
          </a:xfrm>
          <a:prstGeom prst="rect">
            <a:avLst/>
          </a:prstGeom>
          <a:noFill/>
        </p:spPr>
        <p:txBody>
          <a:bodyPr wrap="square" rtlCol="0">
            <a:spAutoFit/>
          </a:bodyPr>
          <a:lstStyle/>
          <a:p>
            <a:r>
              <a:rPr lang="en-US" sz="2800" u="sng" dirty="0"/>
              <a:t>Unfolding - Extrapolation to Parton/Particle Level, Data vs MC (</a:t>
            </a:r>
            <a:r>
              <a:rPr lang="en-US" sz="2800" u="sng" dirty="0" err="1"/>
              <a:t>Normalised</a:t>
            </a:r>
            <a:r>
              <a:rPr lang="en-US" sz="2800" u="sng" dirty="0"/>
              <a:t>)</a:t>
            </a:r>
          </a:p>
        </p:txBody>
      </p:sp>
      <p:pic>
        <p:nvPicPr>
          <p:cNvPr id="5" name="Picture 4">
            <a:extLst>
              <a:ext uri="{FF2B5EF4-FFF2-40B4-BE49-F238E27FC236}">
                <a16:creationId xmlns:a16="http://schemas.microsoft.com/office/drawing/2014/main" id="{4F64C4C6-C2A7-8640-8482-20D9CA13F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97" y="802373"/>
            <a:ext cx="3574220" cy="2815147"/>
          </a:xfrm>
          <a:prstGeom prst="rect">
            <a:avLst/>
          </a:prstGeom>
        </p:spPr>
      </p:pic>
      <p:pic>
        <p:nvPicPr>
          <p:cNvPr id="6" name="Picture 5">
            <a:extLst>
              <a:ext uri="{FF2B5EF4-FFF2-40B4-BE49-F238E27FC236}">
                <a16:creationId xmlns:a16="http://schemas.microsoft.com/office/drawing/2014/main" id="{BDCADCDE-E62E-EF4B-99A9-C68AFD57B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97" y="3551092"/>
            <a:ext cx="3574220" cy="2815146"/>
          </a:xfrm>
          <a:prstGeom prst="rect">
            <a:avLst/>
          </a:prstGeom>
        </p:spPr>
      </p:pic>
      <p:sp>
        <p:nvSpPr>
          <p:cNvPr id="7" name="TextBox 6">
            <a:extLst>
              <a:ext uri="{FF2B5EF4-FFF2-40B4-BE49-F238E27FC236}">
                <a16:creationId xmlns:a16="http://schemas.microsoft.com/office/drawing/2014/main" id="{28078DEF-DC25-D446-B85A-D467E5A87D35}"/>
              </a:ext>
            </a:extLst>
          </p:cNvPr>
          <p:cNvSpPr txBox="1"/>
          <p:nvPr/>
        </p:nvSpPr>
        <p:spPr>
          <a:xfrm>
            <a:off x="492627" y="575029"/>
            <a:ext cx="3031961" cy="369332"/>
          </a:xfrm>
          <a:prstGeom prst="rect">
            <a:avLst/>
          </a:prstGeom>
          <a:noFill/>
        </p:spPr>
        <p:txBody>
          <a:bodyPr wrap="square" rtlCol="0">
            <a:spAutoFit/>
          </a:bodyPr>
          <a:lstStyle/>
          <a:p>
            <a:pPr algn="ctr"/>
            <a:r>
              <a:rPr lang="en-US" dirty="0"/>
              <a:t> </a:t>
            </a:r>
            <a:r>
              <a:rPr lang="en-US" dirty="0">
                <a:solidFill>
                  <a:srgbClr val="00B0F0"/>
                </a:solidFill>
              </a:rPr>
              <a:t>(2016)</a:t>
            </a:r>
          </a:p>
        </p:txBody>
      </p:sp>
      <p:pic>
        <p:nvPicPr>
          <p:cNvPr id="8" name="Picture 7">
            <a:extLst>
              <a:ext uri="{FF2B5EF4-FFF2-40B4-BE49-F238E27FC236}">
                <a16:creationId xmlns:a16="http://schemas.microsoft.com/office/drawing/2014/main" id="{F686C520-035F-FD46-BB87-F769EE082B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7286" y="3593770"/>
            <a:ext cx="3541375" cy="2789277"/>
          </a:xfrm>
          <a:prstGeom prst="rect">
            <a:avLst/>
          </a:prstGeom>
        </p:spPr>
      </p:pic>
      <p:pic>
        <p:nvPicPr>
          <p:cNvPr id="9" name="Picture 8">
            <a:extLst>
              <a:ext uri="{FF2B5EF4-FFF2-40B4-BE49-F238E27FC236}">
                <a16:creationId xmlns:a16="http://schemas.microsoft.com/office/drawing/2014/main" id="{DE9D2FD2-3390-6749-A1D2-99DE9F2ADA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7286" y="802373"/>
            <a:ext cx="3544067" cy="2791397"/>
          </a:xfrm>
          <a:prstGeom prst="rect">
            <a:avLst/>
          </a:prstGeom>
        </p:spPr>
      </p:pic>
      <p:sp>
        <p:nvSpPr>
          <p:cNvPr id="10" name="TextBox 9">
            <a:extLst>
              <a:ext uri="{FF2B5EF4-FFF2-40B4-BE49-F238E27FC236}">
                <a16:creationId xmlns:a16="http://schemas.microsoft.com/office/drawing/2014/main" id="{654DAEBE-F44B-E94C-B0F4-2E1CAB5E9D5E}"/>
              </a:ext>
            </a:extLst>
          </p:cNvPr>
          <p:cNvSpPr txBox="1"/>
          <p:nvPr/>
        </p:nvSpPr>
        <p:spPr>
          <a:xfrm>
            <a:off x="4357286" y="575029"/>
            <a:ext cx="3188184" cy="369332"/>
          </a:xfrm>
          <a:prstGeom prst="rect">
            <a:avLst/>
          </a:prstGeom>
          <a:noFill/>
        </p:spPr>
        <p:txBody>
          <a:bodyPr wrap="square" rtlCol="0">
            <a:spAutoFit/>
          </a:bodyPr>
          <a:lstStyle/>
          <a:p>
            <a:pPr algn="ctr"/>
            <a:r>
              <a:rPr lang="en-US" dirty="0"/>
              <a:t> </a:t>
            </a:r>
            <a:r>
              <a:rPr lang="en-US" dirty="0">
                <a:solidFill>
                  <a:srgbClr val="FF0000"/>
                </a:solidFill>
              </a:rPr>
              <a:t>(2017)</a:t>
            </a:r>
          </a:p>
        </p:txBody>
      </p:sp>
      <p:pic>
        <p:nvPicPr>
          <p:cNvPr id="12" name="Picture 11">
            <a:extLst>
              <a:ext uri="{FF2B5EF4-FFF2-40B4-BE49-F238E27FC236}">
                <a16:creationId xmlns:a16="http://schemas.microsoft.com/office/drawing/2014/main" id="{E61EA137-F52A-E343-9B16-7DECFB273D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6270" y="803559"/>
            <a:ext cx="3488375" cy="2747533"/>
          </a:xfrm>
          <a:prstGeom prst="rect">
            <a:avLst/>
          </a:prstGeom>
        </p:spPr>
      </p:pic>
      <p:sp>
        <p:nvSpPr>
          <p:cNvPr id="13" name="TextBox 12">
            <a:extLst>
              <a:ext uri="{FF2B5EF4-FFF2-40B4-BE49-F238E27FC236}">
                <a16:creationId xmlns:a16="http://schemas.microsoft.com/office/drawing/2014/main" id="{FB935FE8-5DC5-8743-85BA-D97642D30C3C}"/>
              </a:ext>
            </a:extLst>
          </p:cNvPr>
          <p:cNvSpPr txBox="1"/>
          <p:nvPr/>
        </p:nvSpPr>
        <p:spPr>
          <a:xfrm>
            <a:off x="8440920" y="610098"/>
            <a:ext cx="3031961" cy="369332"/>
          </a:xfrm>
          <a:prstGeom prst="rect">
            <a:avLst/>
          </a:prstGeom>
          <a:noFill/>
        </p:spPr>
        <p:txBody>
          <a:bodyPr wrap="square" rtlCol="0">
            <a:spAutoFit/>
          </a:bodyPr>
          <a:lstStyle/>
          <a:p>
            <a:pPr algn="ctr"/>
            <a:r>
              <a:rPr lang="en-US" dirty="0"/>
              <a:t> </a:t>
            </a:r>
            <a:r>
              <a:rPr lang="el-GR" dirty="0">
                <a:solidFill>
                  <a:srgbClr val="00B050"/>
                </a:solidFill>
              </a:rPr>
              <a:t>(2018)</a:t>
            </a:r>
            <a:endParaRPr lang="en-US" dirty="0">
              <a:solidFill>
                <a:srgbClr val="00B050"/>
              </a:solidFill>
            </a:endParaRPr>
          </a:p>
        </p:txBody>
      </p:sp>
      <p:pic>
        <p:nvPicPr>
          <p:cNvPr id="14" name="Picture 13">
            <a:extLst>
              <a:ext uri="{FF2B5EF4-FFF2-40B4-BE49-F238E27FC236}">
                <a16:creationId xmlns:a16="http://schemas.microsoft.com/office/drawing/2014/main" id="{642B9E19-10BF-174D-B810-D3799E023D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6270" y="3593769"/>
            <a:ext cx="3488375" cy="2747533"/>
          </a:xfrm>
          <a:prstGeom prst="rect">
            <a:avLst/>
          </a:prstGeom>
        </p:spPr>
      </p:pic>
    </p:spTree>
    <p:extLst>
      <p:ext uri="{BB962C8B-B14F-4D97-AF65-F5344CB8AC3E}">
        <p14:creationId xmlns:p14="http://schemas.microsoft.com/office/powerpoint/2010/main" val="1514241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22</a:t>
            </a:fld>
            <a:endParaRPr lang="en-US" dirty="0"/>
          </a:p>
        </p:txBody>
      </p:sp>
      <p:sp>
        <p:nvSpPr>
          <p:cNvPr id="4" name="Title 5">
            <a:extLst>
              <a:ext uri="{FF2B5EF4-FFF2-40B4-BE49-F238E27FC236}">
                <a16:creationId xmlns:a16="http://schemas.microsoft.com/office/drawing/2014/main" id="{C59A4907-41DE-904F-A9A6-F153CE79FBE5}"/>
              </a:ext>
            </a:extLst>
          </p:cNvPr>
          <p:cNvSpPr txBox="1">
            <a:spLocks/>
          </p:cNvSpPr>
          <p:nvPr/>
        </p:nvSpPr>
        <p:spPr>
          <a:xfrm>
            <a:off x="489856" y="511629"/>
            <a:ext cx="8882743" cy="89263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CERN Phase2 upgrade</a:t>
            </a:r>
          </a:p>
        </p:txBody>
      </p:sp>
      <p:sp>
        <p:nvSpPr>
          <p:cNvPr id="5" name="Content Placeholder 1">
            <a:extLst>
              <a:ext uri="{FF2B5EF4-FFF2-40B4-BE49-F238E27FC236}">
                <a16:creationId xmlns:a16="http://schemas.microsoft.com/office/drawing/2014/main" id="{4174A1B9-5EC1-1348-8378-0350A5F8F3C2}"/>
              </a:ext>
            </a:extLst>
          </p:cNvPr>
          <p:cNvSpPr txBox="1">
            <a:spLocks/>
          </p:cNvSpPr>
          <p:nvPr/>
        </p:nvSpPr>
        <p:spPr>
          <a:xfrm>
            <a:off x="489856" y="1795785"/>
            <a:ext cx="11185074" cy="313181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 LHC will upgrade to High Luminosity LHC (HL - LHC) between 2023 and 2025</a:t>
            </a:r>
          </a:p>
          <a:p>
            <a:pPr>
              <a:buFont typeface="Arial" panose="020B0604020202020204" pitchFamily="34" charset="0"/>
              <a:buChar char="•"/>
            </a:pPr>
            <a:r>
              <a:rPr lang="en-US" dirty="0"/>
              <a:t> Higher luminosity</a:t>
            </a:r>
          </a:p>
          <a:p>
            <a:pPr>
              <a:buFont typeface="Arial" panose="020B0604020202020204" pitchFamily="34" charset="0"/>
              <a:buChar char="•"/>
            </a:pPr>
            <a:r>
              <a:rPr lang="en-US" dirty="0"/>
              <a:t> Higher radiation doses than the ones the detectors were designed for</a:t>
            </a:r>
          </a:p>
          <a:p>
            <a:pPr>
              <a:buFont typeface="Arial" panose="020B0604020202020204" pitchFamily="34" charset="0"/>
              <a:buChar char="•"/>
            </a:pPr>
            <a:r>
              <a:rPr lang="en-US" dirty="0"/>
              <a:t> Higher pileup</a:t>
            </a:r>
          </a:p>
          <a:p>
            <a:pPr>
              <a:buFont typeface="Arial" panose="020B0604020202020204" pitchFamily="34" charset="0"/>
              <a:buChar char="•"/>
            </a:pPr>
            <a:r>
              <a:rPr lang="en-US" dirty="0"/>
              <a:t> CMS will replace most of its subdetectors to mitigate with the LHC upgrades</a:t>
            </a:r>
          </a:p>
          <a:p>
            <a:pPr>
              <a:buFont typeface="Arial" panose="020B0604020202020204" pitchFamily="34" charset="0"/>
              <a:buChar char="•"/>
            </a:pPr>
            <a:r>
              <a:rPr lang="en-US" dirty="0"/>
              <a:t> High Granularity </a:t>
            </a:r>
            <a:r>
              <a:rPr lang="en-US" dirty="0" err="1"/>
              <a:t>CALorimeter</a:t>
            </a:r>
            <a:r>
              <a:rPr lang="en-US" dirty="0"/>
              <a:t> (HGCAL) will replace the endcap calorimeters.</a:t>
            </a:r>
          </a:p>
        </p:txBody>
      </p:sp>
    </p:spTree>
    <p:extLst>
      <p:ext uri="{BB962C8B-B14F-4D97-AF65-F5344CB8AC3E}">
        <p14:creationId xmlns:p14="http://schemas.microsoft.com/office/powerpoint/2010/main" val="2100687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23</a:t>
            </a:fld>
            <a:endParaRPr lang="en-US" dirty="0"/>
          </a:p>
        </p:txBody>
      </p:sp>
      <p:sp>
        <p:nvSpPr>
          <p:cNvPr id="6" name="Title 5">
            <a:extLst>
              <a:ext uri="{FF2B5EF4-FFF2-40B4-BE49-F238E27FC236}">
                <a16:creationId xmlns:a16="http://schemas.microsoft.com/office/drawing/2014/main" id="{583F23D6-1BBD-784F-BF24-D99362FF7DDA}"/>
              </a:ext>
            </a:extLst>
          </p:cNvPr>
          <p:cNvSpPr txBox="1">
            <a:spLocks/>
          </p:cNvSpPr>
          <p:nvPr/>
        </p:nvSpPr>
        <p:spPr>
          <a:xfrm>
            <a:off x="489856" y="210206"/>
            <a:ext cx="10087528" cy="1289957"/>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u="sng" dirty="0"/>
              <a:t>High Granularity Calorimeter (HGCAL)</a:t>
            </a:r>
          </a:p>
        </p:txBody>
      </p:sp>
      <p:pic>
        <p:nvPicPr>
          <p:cNvPr id="7" name="Picture 6">
            <a:extLst>
              <a:ext uri="{FF2B5EF4-FFF2-40B4-BE49-F238E27FC236}">
                <a16:creationId xmlns:a16="http://schemas.microsoft.com/office/drawing/2014/main" id="{16C1FACC-B4C9-F64E-A69A-7F3F1D561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64" y="2424196"/>
            <a:ext cx="4035635" cy="2874847"/>
          </a:xfrm>
          <a:prstGeom prst="rect">
            <a:avLst/>
          </a:prstGeom>
        </p:spPr>
      </p:pic>
      <p:pic>
        <p:nvPicPr>
          <p:cNvPr id="8" name="Picture 7">
            <a:extLst>
              <a:ext uri="{FF2B5EF4-FFF2-40B4-BE49-F238E27FC236}">
                <a16:creationId xmlns:a16="http://schemas.microsoft.com/office/drawing/2014/main" id="{1B657871-C973-144E-9B39-EAA6912B5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611" y="2230198"/>
            <a:ext cx="4477022" cy="3068845"/>
          </a:xfrm>
          <a:prstGeom prst="rect">
            <a:avLst/>
          </a:prstGeom>
        </p:spPr>
      </p:pic>
      <p:sp>
        <p:nvSpPr>
          <p:cNvPr id="9" name="TextBox 8">
            <a:extLst>
              <a:ext uri="{FF2B5EF4-FFF2-40B4-BE49-F238E27FC236}">
                <a16:creationId xmlns:a16="http://schemas.microsoft.com/office/drawing/2014/main" id="{8A140A2E-9C3E-AF44-95DE-D0CE8A6A5E71}"/>
              </a:ext>
            </a:extLst>
          </p:cNvPr>
          <p:cNvSpPr txBox="1"/>
          <p:nvPr/>
        </p:nvSpPr>
        <p:spPr>
          <a:xfrm>
            <a:off x="4931226" y="3270088"/>
            <a:ext cx="1765291" cy="369332"/>
          </a:xfrm>
          <a:prstGeom prst="rect">
            <a:avLst/>
          </a:prstGeom>
          <a:noFill/>
        </p:spPr>
        <p:txBody>
          <a:bodyPr wrap="none" rtlCol="0">
            <a:spAutoFit/>
          </a:bodyPr>
          <a:lstStyle/>
          <a:p>
            <a:r>
              <a:rPr lang="en-US" dirty="0"/>
              <a:t>Phase 2 Upgrade</a:t>
            </a:r>
          </a:p>
        </p:txBody>
      </p:sp>
      <p:sp>
        <p:nvSpPr>
          <p:cNvPr id="10" name="Right Arrow 9">
            <a:extLst>
              <a:ext uri="{FF2B5EF4-FFF2-40B4-BE49-F238E27FC236}">
                <a16:creationId xmlns:a16="http://schemas.microsoft.com/office/drawing/2014/main" id="{B91AEE78-1F80-2743-94C2-367D5D5FAEDC}"/>
              </a:ext>
            </a:extLst>
          </p:cNvPr>
          <p:cNvSpPr/>
          <p:nvPr/>
        </p:nvSpPr>
        <p:spPr>
          <a:xfrm>
            <a:off x="4931226" y="3429000"/>
            <a:ext cx="1935385" cy="575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007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24</a:t>
            </a:fld>
            <a:endParaRPr lang="en-US" dirty="0"/>
          </a:p>
        </p:txBody>
      </p:sp>
      <p:pic>
        <p:nvPicPr>
          <p:cNvPr id="4" name="Content Placeholder 6">
            <a:extLst>
              <a:ext uri="{FF2B5EF4-FFF2-40B4-BE49-F238E27FC236}">
                <a16:creationId xmlns:a16="http://schemas.microsoft.com/office/drawing/2014/main" id="{915F2443-B92B-2B46-8478-2AA93A21B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38" y="1595343"/>
            <a:ext cx="11183937" cy="4321364"/>
          </a:xfrm>
          <a:prstGeom prst="rect">
            <a:avLst/>
          </a:prstGeom>
        </p:spPr>
      </p:pic>
      <p:sp>
        <p:nvSpPr>
          <p:cNvPr id="5" name="Title 5">
            <a:extLst>
              <a:ext uri="{FF2B5EF4-FFF2-40B4-BE49-F238E27FC236}">
                <a16:creationId xmlns:a16="http://schemas.microsoft.com/office/drawing/2014/main" id="{583A65BC-BF9D-0E41-A9DC-8CC9438235C7}"/>
              </a:ext>
            </a:extLst>
          </p:cNvPr>
          <p:cNvSpPr txBox="1">
            <a:spLocks/>
          </p:cNvSpPr>
          <p:nvPr/>
        </p:nvSpPr>
        <p:spPr>
          <a:xfrm>
            <a:off x="490538" y="306271"/>
            <a:ext cx="9939247" cy="80554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u="sng" dirty="0"/>
              <a:t>High Granularity Calorimeter (HGCAL)</a:t>
            </a:r>
          </a:p>
        </p:txBody>
      </p:sp>
    </p:spTree>
    <p:extLst>
      <p:ext uri="{BB962C8B-B14F-4D97-AF65-F5344CB8AC3E}">
        <p14:creationId xmlns:p14="http://schemas.microsoft.com/office/powerpoint/2010/main" val="1672967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25</a:t>
            </a:fld>
            <a:endParaRPr lang="en-US" dirty="0"/>
          </a:p>
        </p:txBody>
      </p:sp>
      <p:pic>
        <p:nvPicPr>
          <p:cNvPr id="4" name="Content Placeholder 6">
            <a:extLst>
              <a:ext uri="{FF2B5EF4-FFF2-40B4-BE49-F238E27FC236}">
                <a16:creationId xmlns:a16="http://schemas.microsoft.com/office/drawing/2014/main" id="{C02C88D1-DD02-0C4D-A977-6DBDF1636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80" y="2492910"/>
            <a:ext cx="6399955" cy="3383236"/>
          </a:xfrm>
          <a:prstGeom prst="rect">
            <a:avLst/>
          </a:prstGeom>
        </p:spPr>
      </p:pic>
      <p:sp>
        <p:nvSpPr>
          <p:cNvPr id="5" name="Title 5">
            <a:extLst>
              <a:ext uri="{FF2B5EF4-FFF2-40B4-BE49-F238E27FC236}">
                <a16:creationId xmlns:a16="http://schemas.microsoft.com/office/drawing/2014/main" id="{6FB93F83-5893-E842-A851-FF66F4583D7F}"/>
              </a:ext>
            </a:extLst>
          </p:cNvPr>
          <p:cNvSpPr txBox="1">
            <a:spLocks/>
          </p:cNvSpPr>
          <p:nvPr/>
        </p:nvSpPr>
        <p:spPr>
          <a:xfrm>
            <a:off x="489856" y="275094"/>
            <a:ext cx="11185074" cy="783772"/>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u="sng" dirty="0"/>
              <a:t>Environmental Monitoring for the RD51 Test Beams </a:t>
            </a:r>
          </a:p>
        </p:txBody>
      </p:sp>
      <p:pic>
        <p:nvPicPr>
          <p:cNvPr id="6" name="Content Placeholder 6">
            <a:extLst>
              <a:ext uri="{FF2B5EF4-FFF2-40B4-BE49-F238E27FC236}">
                <a16:creationId xmlns:a16="http://schemas.microsoft.com/office/drawing/2014/main" id="{1F4F4F90-FAE7-FA4D-882B-2C86C3AF86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885" y="1642505"/>
            <a:ext cx="5334383" cy="4267506"/>
          </a:xfrm>
          <a:prstGeom prst="rect">
            <a:avLst/>
          </a:prstGeom>
        </p:spPr>
      </p:pic>
      <p:sp>
        <p:nvSpPr>
          <p:cNvPr id="7" name="TextBox 6">
            <a:extLst>
              <a:ext uri="{FF2B5EF4-FFF2-40B4-BE49-F238E27FC236}">
                <a16:creationId xmlns:a16="http://schemas.microsoft.com/office/drawing/2014/main" id="{56FD6570-9C3B-CB46-8880-EA960DB482F9}"/>
              </a:ext>
            </a:extLst>
          </p:cNvPr>
          <p:cNvSpPr txBox="1"/>
          <p:nvPr/>
        </p:nvSpPr>
        <p:spPr>
          <a:xfrm>
            <a:off x="489856" y="1277761"/>
            <a:ext cx="6148011" cy="923330"/>
          </a:xfrm>
          <a:prstGeom prst="rect">
            <a:avLst/>
          </a:prstGeom>
          <a:noFill/>
        </p:spPr>
        <p:txBody>
          <a:bodyPr wrap="square" rtlCol="0">
            <a:spAutoFit/>
          </a:bodyPr>
          <a:lstStyle/>
          <a:p>
            <a:pPr indent="1588">
              <a:buClr>
                <a:schemeClr val="accent1"/>
              </a:buClr>
              <a:buFont typeface="Arial" panose="020B0604020202020204" pitchFamily="34" charset="0"/>
              <a:buChar char="•"/>
            </a:pPr>
            <a:r>
              <a:rPr lang="en-US" dirty="0"/>
              <a:t> Development of the slow control system</a:t>
            </a:r>
          </a:p>
          <a:p>
            <a:pPr indent="1588">
              <a:buClr>
                <a:schemeClr val="accent1"/>
              </a:buClr>
              <a:buFont typeface="Arial" panose="020B0604020202020204" pitchFamily="34" charset="0"/>
              <a:buChar char="•"/>
            </a:pPr>
            <a:r>
              <a:rPr lang="en-US" dirty="0"/>
              <a:t> Developed environmental monitoring system</a:t>
            </a:r>
          </a:p>
          <a:p>
            <a:pPr indent="1588">
              <a:buClr>
                <a:schemeClr val="accent1"/>
              </a:buClr>
              <a:buFont typeface="Arial" panose="020B0604020202020204" pitchFamily="34" charset="0"/>
              <a:buChar char="•"/>
            </a:pPr>
            <a:r>
              <a:rPr lang="en-US" dirty="0"/>
              <a:t> Support during test beams</a:t>
            </a:r>
          </a:p>
        </p:txBody>
      </p:sp>
    </p:spTree>
    <p:extLst>
      <p:ext uri="{BB962C8B-B14F-4D97-AF65-F5344CB8AC3E}">
        <p14:creationId xmlns:p14="http://schemas.microsoft.com/office/powerpoint/2010/main" val="4009061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5" name="TextBox 4"/>
          <p:cNvSpPr txBox="1"/>
          <p:nvPr/>
        </p:nvSpPr>
        <p:spPr>
          <a:xfrm>
            <a:off x="672662" y="3075057"/>
            <a:ext cx="10846676" cy="707886"/>
          </a:xfrm>
          <a:prstGeom prst="rect">
            <a:avLst/>
          </a:prstGeom>
          <a:noFill/>
        </p:spPr>
        <p:txBody>
          <a:bodyPr wrap="square" rtlCol="0">
            <a:spAutoFit/>
          </a:bodyPr>
          <a:lstStyle/>
          <a:p>
            <a:pPr algn="ctr"/>
            <a:r>
              <a:rPr lang="en-US" sz="4000" u="sng" dirty="0"/>
              <a:t>BACKUP SLIDES</a:t>
            </a:r>
            <a:endParaRPr lang="en-GB" sz="4000" u="sng" dirty="0"/>
          </a:p>
        </p:txBody>
      </p:sp>
      <p:sp>
        <p:nvSpPr>
          <p:cNvPr id="6" name="Slide Number Placeholder 5"/>
          <p:cNvSpPr>
            <a:spLocks noGrp="1"/>
          </p:cNvSpPr>
          <p:nvPr>
            <p:ph type="sldNum" sz="quarter" idx="12"/>
          </p:nvPr>
        </p:nvSpPr>
        <p:spPr/>
        <p:txBody>
          <a:bodyPr/>
          <a:lstStyle/>
          <a:p>
            <a:fld id="{AEEFAC8D-0A19-DC49-9F7A-4BFCAD95B105}" type="slidenum">
              <a:rPr lang="en-US" smtClean="0"/>
              <a:t>26</a:t>
            </a:fld>
            <a:endParaRPr lang="en-US"/>
          </a:p>
        </p:txBody>
      </p:sp>
    </p:spTree>
    <p:extLst>
      <p:ext uri="{BB962C8B-B14F-4D97-AF65-F5344CB8AC3E}">
        <p14:creationId xmlns:p14="http://schemas.microsoft.com/office/powerpoint/2010/main" val="2987274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6" name="TextBox 5">
            <a:extLst>
              <a:ext uri="{FF2B5EF4-FFF2-40B4-BE49-F238E27FC236}">
                <a16:creationId xmlns:a16="http://schemas.microsoft.com/office/drawing/2014/main" id="{1DDE6F7F-FC19-F840-A70E-C84BA99E0247}"/>
              </a:ext>
            </a:extLst>
          </p:cNvPr>
          <p:cNvSpPr txBox="1"/>
          <p:nvPr/>
        </p:nvSpPr>
        <p:spPr>
          <a:xfrm>
            <a:off x="2574438" y="65430"/>
            <a:ext cx="1990226" cy="430887"/>
          </a:xfrm>
          <a:prstGeom prst="rect">
            <a:avLst/>
          </a:prstGeom>
          <a:noFill/>
        </p:spPr>
        <p:txBody>
          <a:bodyPr wrap="square" rtlCol="0">
            <a:spAutoFit/>
          </a:bodyPr>
          <a:lstStyle/>
          <a:p>
            <a:r>
              <a:rPr lang="en-US" sz="2200" dirty="0">
                <a:solidFill>
                  <a:srgbClr val="00B050"/>
                </a:solidFill>
                <a:sym typeface="Wingdings" pitchFamily="2" charset="2"/>
              </a:rPr>
              <a:t>Signal Selection</a:t>
            </a:r>
          </a:p>
        </p:txBody>
      </p:sp>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27</a:t>
            </a:fld>
            <a:endParaRPr lang="en-US" dirty="0"/>
          </a:p>
        </p:txBody>
      </p:sp>
      <p:sp>
        <p:nvSpPr>
          <p:cNvPr id="24" name="Date Placeholder 23">
            <a:extLst>
              <a:ext uri="{FF2B5EF4-FFF2-40B4-BE49-F238E27FC236}">
                <a16:creationId xmlns:a16="http://schemas.microsoft.com/office/drawing/2014/main" id="{056D71EF-2E89-4043-8F92-90A4D46A3E69}"/>
              </a:ext>
            </a:extLst>
          </p:cNvPr>
          <p:cNvSpPr>
            <a:spLocks noGrp="1"/>
          </p:cNvSpPr>
          <p:nvPr>
            <p:ph type="dt" sz="half" idx="10"/>
          </p:nvPr>
        </p:nvSpPr>
        <p:spPr/>
        <p:txBody>
          <a:bodyPr/>
          <a:lstStyle/>
          <a:p>
            <a:fld id="{F7AFF6A5-F1FB-284A-BF72-2836D5A0B341}" type="datetime1">
              <a:rPr lang="en-US" smtClean="0"/>
              <a:t>12/16/20</a:t>
            </a:fld>
            <a:endParaRPr lang="en-US" dirty="0"/>
          </a:p>
        </p:txBody>
      </p:sp>
      <p:graphicFrame>
        <p:nvGraphicFramePr>
          <p:cNvPr id="4" name="Table 3">
            <a:extLst>
              <a:ext uri="{FF2B5EF4-FFF2-40B4-BE49-F238E27FC236}">
                <a16:creationId xmlns:a16="http://schemas.microsoft.com/office/drawing/2014/main" id="{9FB11E00-21A0-484F-B127-1B964919B378}"/>
              </a:ext>
            </a:extLst>
          </p:cNvPr>
          <p:cNvGraphicFramePr>
            <a:graphicFrameLocks noGrp="1"/>
          </p:cNvGraphicFramePr>
          <p:nvPr/>
        </p:nvGraphicFramePr>
        <p:xfrm>
          <a:off x="1348101" y="557850"/>
          <a:ext cx="4368118" cy="5455057"/>
        </p:xfrm>
        <a:graphic>
          <a:graphicData uri="http://schemas.openxmlformats.org/drawingml/2006/table">
            <a:tbl>
              <a:tblPr firstRow="1" bandRow="1">
                <a:tableStyleId>{46F890A9-2807-4EBB-B81D-B2AA78EC7F39}</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62602">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62602">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62602">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4073963215"/>
                  </a:ext>
                </a:extLst>
              </a:tr>
              <a:tr h="462602">
                <a:tc>
                  <a:txBody>
                    <a:bodyPr/>
                    <a:lstStyle/>
                    <a:p>
                      <a:pPr algn="ct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636792577"/>
                  </a:ext>
                </a:extLst>
              </a:tr>
              <a:tr h="581727">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62602">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581727">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5817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algn="ct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txBody>
                  <a:tcPr/>
                </a:tc>
                <a:extLst>
                  <a:ext uri="{0D108BD9-81ED-4DB2-BD59-A6C34878D82A}">
                    <a16:rowId xmlns:a16="http://schemas.microsoft.com/office/drawing/2014/main" val="1785673893"/>
                  </a:ext>
                </a:extLst>
              </a:tr>
              <a:tr h="581727">
                <a:tc>
                  <a:txBody>
                    <a:bodyPr/>
                    <a:lstStyle/>
                    <a:p>
                      <a:pPr algn="ctr"/>
                      <a:r>
                        <a:rPr lang="en-GR" dirty="0"/>
                        <a:t>B tagging (2 btagged jets)</a:t>
                      </a:r>
                    </a:p>
                  </a:txBody>
                  <a:tcPr/>
                </a:tc>
                <a:tc>
                  <a:txBody>
                    <a:bodyPr/>
                    <a:lstStyle/>
                    <a:p>
                      <a:pPr algn="ctr"/>
                      <a:r>
                        <a:rPr lang="en-GR" dirty="0"/>
                        <a:t>&gt;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81727">
                <a:tc>
                  <a:txBody>
                    <a:bodyPr/>
                    <a:lstStyle/>
                    <a:p>
                      <a:pPr algn="ctr"/>
                      <a:r>
                        <a:rPr lang="en-GR" dirty="0"/>
                        <a:t>Signal Trigger</a:t>
                      </a:r>
                    </a:p>
                  </a:txBody>
                  <a:tcPr/>
                </a:tc>
                <a:tc>
                  <a:txBody>
                    <a:bodyPr/>
                    <a:lstStyle/>
                    <a:p>
                      <a:pPr algn="ctr"/>
                      <a:endParaRPr lang="en-GR" dirty="0"/>
                    </a:p>
                  </a:txBody>
                  <a:tcPr/>
                </a:tc>
                <a:extLst>
                  <a:ext uri="{0D108BD9-81ED-4DB2-BD59-A6C34878D82A}">
                    <a16:rowId xmlns:a16="http://schemas.microsoft.com/office/drawing/2014/main" val="2405045937"/>
                  </a:ext>
                </a:extLst>
              </a:tr>
            </a:tbl>
          </a:graphicData>
        </a:graphic>
      </p:graphicFrame>
      <p:graphicFrame>
        <p:nvGraphicFramePr>
          <p:cNvPr id="10" name="Table 9">
            <a:extLst>
              <a:ext uri="{FF2B5EF4-FFF2-40B4-BE49-F238E27FC236}">
                <a16:creationId xmlns:a16="http://schemas.microsoft.com/office/drawing/2014/main" id="{DAB3EDC7-2C81-A141-8F2F-14CEB014A448}"/>
              </a:ext>
            </a:extLst>
          </p:cNvPr>
          <p:cNvGraphicFramePr>
            <a:graphicFrameLocks noGrp="1"/>
          </p:cNvGraphicFramePr>
          <p:nvPr/>
        </p:nvGraphicFramePr>
        <p:xfrm>
          <a:off x="6844365" y="557852"/>
          <a:ext cx="4368118" cy="5498871"/>
        </p:xfrm>
        <a:graphic>
          <a:graphicData uri="http://schemas.openxmlformats.org/drawingml/2006/table">
            <a:tbl>
              <a:tblPr firstRow="1" bandRow="1">
                <a:tableStyleId>{0660B408-B3CF-4A94-85FC-2B1E0A45F4A2}</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30967">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94428">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30967">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3320086472"/>
                  </a:ext>
                </a:extLst>
              </a:tr>
              <a:tr h="6057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978738799"/>
                  </a:ext>
                </a:extLst>
              </a:tr>
              <a:tr h="629126">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30967">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629126">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6291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p>
                      <a:pPr algn="ctr"/>
                      <a:endParaRPr lang="en-GR" dirty="0"/>
                    </a:p>
                  </a:txBody>
                  <a:tcPr/>
                </a:tc>
                <a:extLst>
                  <a:ext uri="{0D108BD9-81ED-4DB2-BD59-A6C34878D82A}">
                    <a16:rowId xmlns:a16="http://schemas.microsoft.com/office/drawing/2014/main" val="1785673893"/>
                  </a:ext>
                </a:extLst>
              </a:tr>
              <a:tr h="629126">
                <a:tc>
                  <a:txBody>
                    <a:bodyPr/>
                    <a:lstStyle/>
                    <a:p>
                      <a:pPr algn="ctr"/>
                      <a:r>
                        <a:rPr lang="en-GR" dirty="0"/>
                        <a:t>B tagging (0 btagged jets)</a:t>
                      </a:r>
                    </a:p>
                  </a:txBody>
                  <a:tcPr/>
                </a:tc>
                <a:tc>
                  <a:txBody>
                    <a:bodyPr/>
                    <a:lstStyle/>
                    <a:p>
                      <a:pPr algn="ctr"/>
                      <a:r>
                        <a:rPr lang="en-GR" dirty="0"/>
                        <a:t>&lt;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45436">
                <a:tc>
                  <a:txBody>
                    <a:bodyPr/>
                    <a:lstStyle/>
                    <a:p>
                      <a:pPr algn="ctr"/>
                      <a:r>
                        <a:rPr lang="en-GR" dirty="0"/>
                        <a:t>Control Trigger</a:t>
                      </a:r>
                    </a:p>
                  </a:txBody>
                  <a:tcPr/>
                </a:tc>
                <a:tc>
                  <a:txBody>
                    <a:bodyPr/>
                    <a:lstStyle/>
                    <a:p>
                      <a:pPr algn="ctr"/>
                      <a:endParaRPr lang="en-GR" dirty="0"/>
                    </a:p>
                  </a:txBody>
                  <a:tcPr/>
                </a:tc>
                <a:extLst>
                  <a:ext uri="{0D108BD9-81ED-4DB2-BD59-A6C34878D82A}">
                    <a16:rowId xmlns:a16="http://schemas.microsoft.com/office/drawing/2014/main" val="1181864082"/>
                  </a:ext>
                </a:extLst>
              </a:tr>
            </a:tbl>
          </a:graphicData>
        </a:graphic>
      </p:graphicFrame>
      <p:sp>
        <p:nvSpPr>
          <p:cNvPr id="11" name="TextBox 10">
            <a:extLst>
              <a:ext uri="{FF2B5EF4-FFF2-40B4-BE49-F238E27FC236}">
                <a16:creationId xmlns:a16="http://schemas.microsoft.com/office/drawing/2014/main" id="{9E9DDF71-90B0-C245-8A52-0A505D755F00}"/>
              </a:ext>
            </a:extLst>
          </p:cNvPr>
          <p:cNvSpPr txBox="1"/>
          <p:nvPr/>
        </p:nvSpPr>
        <p:spPr>
          <a:xfrm>
            <a:off x="7423707" y="65430"/>
            <a:ext cx="3291946" cy="430887"/>
          </a:xfrm>
          <a:prstGeom prst="rect">
            <a:avLst/>
          </a:prstGeom>
          <a:noFill/>
        </p:spPr>
        <p:txBody>
          <a:bodyPr wrap="square" rtlCol="0">
            <a:spAutoFit/>
          </a:bodyPr>
          <a:lstStyle/>
          <a:p>
            <a:r>
              <a:rPr lang="en-US" sz="2200" dirty="0">
                <a:solidFill>
                  <a:srgbClr val="FF0000"/>
                </a:solidFill>
                <a:sym typeface="Wingdings" pitchFamily="2" charset="2"/>
              </a:rPr>
              <a:t>Control Region Selection</a:t>
            </a:r>
          </a:p>
        </p:txBody>
      </p:sp>
    </p:spTree>
    <p:extLst>
      <p:ext uri="{BB962C8B-B14F-4D97-AF65-F5344CB8AC3E}">
        <p14:creationId xmlns:p14="http://schemas.microsoft.com/office/powerpoint/2010/main" val="2362979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11559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Top Angular Distributions</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28</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205DDD-0312-2745-961D-CBF014D1E19E}"/>
                  </a:ext>
                </a:extLst>
              </p:cNvPr>
              <p:cNvSpPr txBox="1"/>
              <p:nvPr/>
            </p:nvSpPr>
            <p:spPr>
              <a:xfrm>
                <a:off x="406503" y="899333"/>
                <a:ext cx="11378993" cy="5059334"/>
              </a:xfrm>
              <a:prstGeom prst="rect">
                <a:avLst/>
              </a:prstGeom>
              <a:noFill/>
            </p:spPr>
            <p:txBody>
              <a:bodyPr wrap="square" rtlCol="0">
                <a:spAutoFit/>
              </a:bodyPr>
              <a:lstStyle/>
              <a:p>
                <a:pPr marL="285750" indent="-285750">
                  <a:buFont typeface="Arial" panose="020B0604020202020204" pitchFamily="34" charset="0"/>
                  <a:buChar char="•"/>
                </a:pPr>
                <a:r>
                  <a:rPr lang="en-US" sz="1600" dirty="0"/>
                  <a:t>We employ the </a:t>
                </a:r>
                <a:r>
                  <a:rPr lang="en-US" sz="1600" dirty="0" err="1"/>
                  <a:t>dijet</a:t>
                </a:r>
                <a:r>
                  <a:rPr lang="en-US" sz="1600" dirty="0"/>
                  <a:t> angular variable </a:t>
                </a:r>
                <a:r>
                  <a:rPr lang="el-GR" sz="1600" dirty="0"/>
                  <a:t>χ </a:t>
                </a:r>
                <a:r>
                  <a:rPr lang="en-US" sz="1600" dirty="0"/>
                  <a:t>from the </a:t>
                </a:r>
                <a:r>
                  <a:rPr lang="en-US" sz="1600" dirty="0" err="1"/>
                  <a:t>rapidities</a:t>
                </a:r>
                <a:r>
                  <a:rPr lang="en-US" sz="1600" dirty="0"/>
                  <a:t> of the two leading jets</a:t>
                </a:r>
              </a:p>
              <a:p>
                <a:pPr marL="285750" indent="-285750">
                  <a:buFont typeface="Arial" panose="020B0604020202020204" pitchFamily="34" charset="0"/>
                  <a:buChar char="•"/>
                </a:pPr>
                <a:r>
                  <a:rPr lang="en-US" sz="1600" dirty="0"/>
                  <a:t>Why </a:t>
                </a:r>
                <a:r>
                  <a:rPr lang="el-GR" sz="1600" dirty="0"/>
                  <a:t>χ</a:t>
                </a:r>
                <a:r>
                  <a:rPr lang="en-US" sz="1600" dirty="0"/>
                  <a:t>?</a:t>
                </a:r>
              </a:p>
              <a:p>
                <a:pPr marL="742950" lvl="1" indent="-285750">
                  <a:buFont typeface="Arial" panose="020B0604020202020204" pitchFamily="34" charset="0"/>
                  <a:buChar char="•"/>
                </a:pPr>
                <a:r>
                  <a:rPr lang="en-US" sz="1600" dirty="0"/>
                  <a:t>The distributions associated with the final states produced via QCD interactions are relatively flat in comparison with the distributions of the BSM models or new particles, which typically peak at low values of x</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We can measure the variable </a:t>
                </a:r>
                <a:r>
                  <a:rPr lang="el-GR" sz="1600" dirty="0"/>
                  <a:t>χ </a:t>
                </a:r>
                <a:r>
                  <a:rPr lang="en-US" sz="1600" dirty="0"/>
                  <a:t>in two ways </a:t>
                </a:r>
              </a:p>
              <a:p>
                <a:pPr lvl="1"/>
                <a:endParaRPr lang="en-US" sz="1600" dirty="0"/>
              </a:p>
              <a:p>
                <a:pPr lvl="1"/>
                <a:r>
                  <a:rPr lang="en-US" sz="1600" dirty="0"/>
                  <a:t>1. By measuring the difference of the </a:t>
                </a:r>
                <a:r>
                  <a:rPr lang="en-US" sz="1600" dirty="0" err="1"/>
                  <a:t>rapidities</a:t>
                </a:r>
                <a:r>
                  <a:rPr lang="en-US" sz="1600" dirty="0"/>
                  <a:t> of the two leading jets such as the corresponding rapidity in the ZMF is: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oMath>
                </a14:m>
                <a:endParaRPr lang="en-US" sz="1600" dirty="0"/>
              </a:p>
              <a:p>
                <a:pPr lvl="1"/>
                <a:endParaRPr lang="en-US" sz="1600" dirty="0"/>
              </a:p>
              <a:p>
                <a:pPr lvl="1"/>
                <a:r>
                  <a:rPr lang="el-GR" sz="1600" dirty="0"/>
                  <a:t>Χ </a:t>
                </a:r>
                <a:r>
                  <a:rPr lang="en-US" sz="1600" dirty="0"/>
                  <a:t>is defined as </a:t>
                </a:r>
                <a14:m>
                  <m:oMath xmlns:m="http://schemas.openxmlformats.org/officeDocument/2006/math">
                    <m:r>
                      <a:rPr lang="el-GR" sz="1600" b="0" i="1" smtClean="0">
                        <a:solidFill>
                          <a:srgbClr val="FF0000"/>
                        </a:solidFill>
                        <a:latin typeface="Cambria Math" panose="02040503050406030204" pitchFamily="18" charset="0"/>
                      </a:rPr>
                      <m:t>𝜒</m:t>
                    </m:r>
                    <m:r>
                      <a:rPr lang="el-GR"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𝑦</m:t>
                            </m:r>
                          </m:e>
                          <m: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1</m:t>
                            </m:r>
                          </m:sub>
                        </m:sSub>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2</m:t>
                            </m:r>
                          </m:sub>
                        </m:sSub>
                        <m:r>
                          <a:rPr lang="en-US" sz="1600" b="0" i="1" smtClean="0">
                            <a:solidFill>
                              <a:srgbClr val="FF0000"/>
                            </a:solidFill>
                            <a:latin typeface="Cambria Math" panose="02040503050406030204" pitchFamily="18" charset="0"/>
                          </a:rPr>
                          <m:t>|</m:t>
                        </m:r>
                      </m:sup>
                    </m:sSup>
                  </m:oMath>
                </a14:m>
                <a:r>
                  <a:rPr lang="en-US" sz="1600" dirty="0"/>
                  <a:t> (1) and can be measured by creating the </a:t>
                </a:r>
                <a:r>
                  <a:rPr lang="en-US" sz="1600" dirty="0" err="1"/>
                  <a:t>TLorentzVector</a:t>
                </a:r>
                <a:r>
                  <a:rPr lang="en-US" sz="1600" dirty="0"/>
                  <a:t>, boost it to the ZMF and find the rapidity difference of the two leading jets</a:t>
                </a:r>
              </a:p>
              <a:p>
                <a:pPr lvl="1"/>
                <a:endParaRPr lang="en-US" sz="1600" dirty="0"/>
              </a:p>
              <a:p>
                <a:pPr lvl="1"/>
                <a:r>
                  <a:rPr lang="en-US" sz="1600" dirty="0"/>
                  <a:t>2. By measuring the scattering angle </a:t>
                </a:r>
                <a:r>
                  <a:rPr lang="el-GR" sz="1600" dirty="0"/>
                  <a:t>θ* (</a:t>
                </a:r>
                <a:r>
                  <a:rPr lang="en-US" sz="1600" dirty="0"/>
                  <a:t>angle between top quark and z-axis in the Zero Momentum Frame)</a:t>
                </a:r>
              </a:p>
              <a:p>
                <a:pPr lvl="1"/>
                <a:r>
                  <a:rPr lang="en-US" sz="1600" dirty="0"/>
                  <a:t>We define as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𝑦</m:t>
                        </m:r>
                      </m:e>
                      <m:sup>
                        <m:r>
                          <a:rPr lang="en-US" sz="1600" i="1">
                            <a:latin typeface="Cambria Math" panose="02040503050406030204" pitchFamily="18" charset="0"/>
                          </a:rPr>
                          <m:t>∗</m:t>
                        </m:r>
                      </m:sup>
                    </m:sSup>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m:rPr>
                        <m:sty m:val="p"/>
                      </m:rPr>
                      <a:rPr lang="en-US" sz="1600">
                        <a:latin typeface="Cambria Math" panose="02040503050406030204" pitchFamily="18" charset="0"/>
                      </a:rPr>
                      <m:t>ln</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r>
                          <a:rPr lang="el-GR" sz="1600" i="1">
                            <a:latin typeface="Cambria Math" panose="02040503050406030204" pitchFamily="18" charset="0"/>
                          </a:rPr>
                          <m:t>+</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m:rPr>
                                <m:sty m:val="p"/>
                              </m:rPr>
                              <a:rPr lang="el-GR" sz="1600">
                                <a:latin typeface="Cambria Math" panose="02040503050406030204" pitchFamily="18" charset="0"/>
                              </a:rPr>
                              <m:t>θ</m:t>
                            </m:r>
                          </m:e>
                          <m:sup>
                            <m:r>
                              <a:rPr lang="el-GR" sz="1600">
                                <a:latin typeface="Cambria Math" panose="02040503050406030204" pitchFamily="18" charset="0"/>
                              </a:rPr>
                              <m:t>∗</m:t>
                            </m:r>
                          </m:sup>
                        </m:sSup>
                        <m:r>
                          <a:rPr lang="en-US" sz="1600" i="1">
                            <a:latin typeface="Cambria Math" panose="02040503050406030204" pitchFamily="18" charset="0"/>
                          </a:rPr>
                          <m:t>|</m:t>
                        </m:r>
                      </m:num>
                      <m:den>
                        <m:r>
                          <a:rPr lang="el-GR"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a:rPr lang="el-GR" sz="1600" i="1">
                                <a:latin typeface="Cambria Math" panose="02040503050406030204" pitchFamily="18" charset="0"/>
                              </a:rPr>
                              <m:t>𝜃</m:t>
                            </m:r>
                          </m:e>
                          <m:sup>
                            <m:r>
                              <a:rPr lang="el-GR" sz="1600" i="1">
                                <a:latin typeface="Cambria Math" panose="02040503050406030204" pitchFamily="18" charset="0"/>
                              </a:rPr>
                              <m:t>∗</m:t>
                            </m:r>
                          </m:sup>
                        </m:sSup>
                        <m:r>
                          <a:rPr lang="en-US" sz="1600" i="1">
                            <a:latin typeface="Cambria Math" panose="02040503050406030204" pitchFamily="18" charset="0"/>
                          </a:rPr>
                          <m:t>|</m:t>
                        </m:r>
                      </m:den>
                    </m:f>
                    <m:r>
                      <a:rPr lang="en-US" sz="1600" i="1">
                        <a:latin typeface="Cambria Math" panose="02040503050406030204" pitchFamily="18" charset="0"/>
                      </a:rPr>
                      <m:t>)</m:t>
                    </m:r>
                  </m:oMath>
                </a14:m>
                <a:r>
                  <a:rPr lang="en-US" sz="1600" dirty="0"/>
                  <a:t>   and from (1) we can find that:</a:t>
                </a:r>
              </a:p>
              <a:p>
                <a:pPr lvl="1"/>
                <a:endParaRPr lang="en-US" sz="1600" dirty="0"/>
              </a:p>
              <a:p>
                <a:pPr lvl="1"/>
                <a14:m>
                  <m:oMathPara xmlns:m="http://schemas.openxmlformats.org/officeDocument/2006/math">
                    <m:oMathParaPr>
                      <m:jc m:val="centerGroup"/>
                    </m:oMathParaPr>
                    <m:oMath xmlns:m="http://schemas.openxmlformats.org/officeDocument/2006/math">
                      <m:r>
                        <a:rPr lang="el-GR" sz="1600" b="0" i="1" smtClean="0">
                          <a:latin typeface="Cambria Math" panose="02040503050406030204" pitchFamily="18" charset="0"/>
                        </a:rPr>
                        <m:t>𝜒</m:t>
                      </m:r>
                      <m:r>
                        <a:rPr lang="el-GR" sz="1600" b="0" i="1" smtClean="0">
                          <a:latin typeface="Cambria Math" panose="02040503050406030204" pitchFamily="18" charset="0"/>
                        </a:rPr>
                        <m:t>= </m:t>
                      </m:r>
                      <m:f>
                        <m:fPr>
                          <m:ctrlPr>
                            <a:rPr lang="el-GR" sz="1600" b="0" i="1" smtClean="0">
                              <a:latin typeface="Cambria Math" panose="02040503050406030204" pitchFamily="18" charset="0"/>
                            </a:rPr>
                          </m:ctrlPr>
                        </m:fPr>
                        <m:num>
                          <m:r>
                            <a:rPr lang="el-GR" sz="1600" b="0" i="1"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num>
                        <m:den>
                          <m:r>
                            <a:rPr lang="el-GR" sz="1600" b="0" i="1" smtClean="0">
                              <a:latin typeface="Cambria Math" panose="02040503050406030204" pitchFamily="18" charset="0"/>
                            </a:rPr>
                            <m:t>1−|</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den>
                      </m:f>
                    </m:oMath>
                  </m:oMathPara>
                </a14:m>
                <a:endParaRPr lang="en-US" sz="1600" dirty="0"/>
              </a:p>
              <a:p>
                <a:pPr lvl="1"/>
                <a:r>
                  <a:rPr lang="en-US" sz="1600" dirty="0"/>
                  <a:t>	</a:t>
                </a:r>
              </a:p>
            </p:txBody>
          </p:sp>
        </mc:Choice>
        <mc:Fallback xmlns="">
          <p:sp>
            <p:nvSpPr>
              <p:cNvPr id="6" name="TextBox 5">
                <a:extLst>
                  <a:ext uri="{FF2B5EF4-FFF2-40B4-BE49-F238E27FC236}">
                    <a16:creationId xmlns:a16="http://schemas.microsoft.com/office/drawing/2014/main" id="{59205DDD-0312-2745-961D-CBF014D1E19E}"/>
                  </a:ext>
                </a:extLst>
              </p:cNvPr>
              <p:cNvSpPr txBox="1">
                <a:spLocks noRot="1" noChangeAspect="1" noMove="1" noResize="1" noEditPoints="1" noAdjustHandles="1" noChangeArrowheads="1" noChangeShapeType="1" noTextEdit="1"/>
              </p:cNvSpPr>
              <p:nvPr/>
            </p:nvSpPr>
            <p:spPr>
              <a:xfrm>
                <a:off x="406503" y="899333"/>
                <a:ext cx="11378993" cy="5059334"/>
              </a:xfrm>
              <a:prstGeom prst="rect">
                <a:avLst/>
              </a:prstGeom>
              <a:blipFill>
                <a:blip r:embed="rId2"/>
                <a:stretch>
                  <a:fillRect l="-335" t="-503"/>
                </a:stretch>
              </a:blipFill>
            </p:spPr>
            <p:txBody>
              <a:bodyPr/>
              <a:lstStyle/>
              <a:p>
                <a:r>
                  <a:rPr lang="en-GR">
                    <a:noFill/>
                  </a:rPr>
                  <a:t> </a:t>
                </a:r>
              </a:p>
            </p:txBody>
          </p:sp>
        </mc:Fallback>
      </mc:AlternateContent>
    </p:spTree>
    <p:extLst>
      <p:ext uri="{BB962C8B-B14F-4D97-AF65-F5344CB8AC3E}">
        <p14:creationId xmlns:p14="http://schemas.microsoft.com/office/powerpoint/2010/main" val="2837120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5011" y="1337334"/>
            <a:ext cx="5161899" cy="4770537"/>
          </a:xfrm>
          <a:prstGeom prst="rect">
            <a:avLst/>
          </a:prstGeom>
          <a:noFill/>
        </p:spPr>
        <p:txBody>
          <a:bodyPr wrap="square" rtlCol="0">
            <a:spAutoFit/>
          </a:bodyPr>
          <a:lstStyle/>
          <a:p>
            <a:r>
              <a:rPr lang="en-US" sz="1600" dirty="0"/>
              <a:t>The discriminator is a BDT trained individually for </a:t>
            </a:r>
            <a:r>
              <a:rPr lang="en-US" sz="1600" dirty="0">
                <a:solidFill>
                  <a:srgbClr val="00B0F0"/>
                </a:solidFill>
              </a:rPr>
              <a:t>2016</a:t>
            </a:r>
            <a:r>
              <a:rPr lang="en-US" sz="1600" dirty="0"/>
              <a:t>, </a:t>
            </a:r>
            <a:r>
              <a:rPr lang="en-US" sz="1600" dirty="0">
                <a:solidFill>
                  <a:srgbClr val="FF0000"/>
                </a:solidFill>
              </a:rPr>
              <a:t>2017</a:t>
            </a:r>
            <a:r>
              <a:rPr lang="en-US" sz="1600" dirty="0"/>
              <a:t> and </a:t>
            </a:r>
            <a:r>
              <a:rPr lang="en-US" sz="1600" dirty="0">
                <a:solidFill>
                  <a:srgbClr val="00B050"/>
                </a:solidFill>
              </a:rPr>
              <a:t>2018</a:t>
            </a:r>
            <a:r>
              <a:rPr lang="en-US" sz="1600" dirty="0"/>
              <a:t> </a:t>
            </a:r>
          </a:p>
          <a:p>
            <a:r>
              <a:rPr lang="en-US" sz="1600" dirty="0"/>
              <a:t>Category training: split the sample in categories based on Pt</a:t>
            </a:r>
          </a:p>
          <a:p>
            <a:pPr marL="285750" indent="-285750">
              <a:buFont typeface="Arial" panose="020B0604020202020204" pitchFamily="34" charset="0"/>
              <a:buChar char="•"/>
            </a:pPr>
            <a:r>
              <a:rPr lang="en-US" sz="1600" dirty="0"/>
              <a:t>Bins:</a:t>
            </a:r>
          </a:p>
          <a:p>
            <a:pPr marL="742950" lvl="1" indent="-285750">
              <a:buClr>
                <a:schemeClr val="accent1"/>
              </a:buClr>
              <a:buFont typeface="Arial" panose="020B0604020202020204" pitchFamily="34" charset="0"/>
              <a:buChar char="•"/>
            </a:pPr>
            <a:r>
              <a:rPr lang="en-US" sz="1600" dirty="0"/>
              <a:t>[400, 600] GeV</a:t>
            </a:r>
          </a:p>
          <a:p>
            <a:pPr marL="742950" lvl="1" indent="-285750">
              <a:buClr>
                <a:schemeClr val="accent1"/>
              </a:buClr>
              <a:buFont typeface="Arial" panose="020B0604020202020204" pitchFamily="34" charset="0"/>
              <a:buChar char="•"/>
            </a:pPr>
            <a:r>
              <a:rPr lang="en-US" sz="1600" dirty="0"/>
              <a:t>[600, 800] GeV</a:t>
            </a:r>
          </a:p>
          <a:p>
            <a:pPr marL="742950" lvl="1" indent="-285750">
              <a:buClr>
                <a:schemeClr val="accent1"/>
              </a:buClr>
              <a:buFont typeface="Arial" panose="020B0604020202020204" pitchFamily="34" charset="0"/>
              <a:buChar char="•"/>
            </a:pPr>
            <a:r>
              <a:rPr lang="en-US" sz="1600" dirty="0"/>
              <a:t>[800, 1200] GeV</a:t>
            </a:r>
          </a:p>
          <a:p>
            <a:pPr marL="742950" lvl="1" indent="-285750">
              <a:buClr>
                <a:schemeClr val="accent1"/>
              </a:buClr>
              <a:buFont typeface="Arial" panose="020B0604020202020204" pitchFamily="34" charset="0"/>
              <a:buChar char="•"/>
            </a:pPr>
            <a:r>
              <a:rPr lang="en-US" sz="1600" dirty="0"/>
              <a:t>[1200, inf) GeV</a:t>
            </a:r>
          </a:p>
          <a:p>
            <a:pPr marL="285750" indent="-285750">
              <a:buFont typeface="Arial" panose="020B0604020202020204" pitchFamily="34" charset="0"/>
              <a:buChar char="•"/>
            </a:pPr>
            <a:r>
              <a:rPr lang="en-US" sz="1600" dirty="0"/>
              <a:t>BDT, used variables:</a:t>
            </a:r>
          </a:p>
          <a:p>
            <a:pPr marL="742950" lvl="1" indent="-285750">
              <a:buClr>
                <a:schemeClr val="accent1"/>
              </a:buClr>
              <a:buFont typeface="Arial" panose="020B0604020202020204" pitchFamily="34" charset="0"/>
              <a:buChar char="•"/>
            </a:pPr>
            <a:r>
              <a:rPr lang="en-US" sz="1600" dirty="0"/>
              <a:t>Leading</a:t>
            </a:r>
            <a:r>
              <a:rPr lang="el-GR" sz="1600" dirty="0"/>
              <a:t> </a:t>
            </a:r>
            <a:r>
              <a:rPr lang="en-US" sz="1600" dirty="0"/>
              <a:t>and Sub-leading </a:t>
            </a:r>
            <a:r>
              <a:rPr lang="en-US" sz="1600" dirty="0" err="1"/>
              <a:t>subjet</a:t>
            </a:r>
            <a:r>
              <a:rPr lang="en-US" sz="1600" dirty="0"/>
              <a:t> mass</a:t>
            </a:r>
            <a:endParaRPr lang="el-GR" sz="1600" dirty="0"/>
          </a:p>
          <a:p>
            <a:pPr marL="742950" lvl="1" indent="-285750">
              <a:buClr>
                <a:schemeClr val="accent1"/>
              </a:buClr>
              <a:buFont typeface="Arial" panose="020B0604020202020204" pitchFamily="34" charset="0"/>
              <a:buChar char="•"/>
            </a:pPr>
            <a:r>
              <a:rPr lang="en-US" sz="1600" dirty="0"/>
              <a:t>N-</a:t>
            </a:r>
            <a:r>
              <a:rPr lang="en-US" sz="1600" dirty="0" err="1"/>
              <a:t>Subjetiness</a:t>
            </a:r>
            <a:r>
              <a:rPr lang="en-US" sz="1600" dirty="0"/>
              <a:t> variables (tau1, tau2, tau3)</a:t>
            </a:r>
          </a:p>
          <a:p>
            <a:pPr marL="742950" lvl="1" indent="-285750">
              <a:buClr>
                <a:schemeClr val="accent1"/>
              </a:buClr>
              <a:buFont typeface="Arial" panose="020B0604020202020204" pitchFamily="34" charset="0"/>
              <a:buChar char="•"/>
            </a:pPr>
            <a:r>
              <a:rPr lang="en-US" sz="1600" dirty="0"/>
              <a:t>fraction of the </a:t>
            </a:r>
            <a:r>
              <a:rPr lang="en-US" sz="1600" dirty="0" err="1"/>
              <a:t>jetPt</a:t>
            </a:r>
            <a:r>
              <a:rPr lang="en-US" sz="1600" dirty="0"/>
              <a:t> over the total </a:t>
            </a:r>
            <a:r>
              <a:rPr lang="en-US" sz="1600" dirty="0" err="1"/>
              <a:t>pt</a:t>
            </a:r>
            <a:r>
              <a:rPr lang="en-US" sz="1600" dirty="0"/>
              <a:t> sum of the event.</a:t>
            </a:r>
          </a:p>
          <a:p>
            <a:pPr marL="742950" lvl="1" indent="-285750">
              <a:buClr>
                <a:schemeClr val="accent1"/>
              </a:buClr>
              <a:buFont typeface="Arial" panose="020B0604020202020204" pitchFamily="34" charset="0"/>
              <a:buChar char="•"/>
            </a:pPr>
            <a:r>
              <a:rPr lang="en-US" sz="1600" dirty="0"/>
              <a:t>Energy correlation functions (ecfB1N2,ecfB1N3, ecfB2N2, ecfB2N3)</a:t>
            </a:r>
            <a:endParaRPr lang="en-GB" sz="1600" dirty="0"/>
          </a:p>
          <a:p>
            <a:pPr marL="285750" indent="-285750">
              <a:buFont typeface="Arial" panose="020B0604020202020204" pitchFamily="34" charset="0"/>
              <a:buChar char="•"/>
            </a:pPr>
            <a:r>
              <a:rPr lang="en-US" sz="1600" dirty="0"/>
              <a:t>BDT Output consistency for the 3 years</a:t>
            </a:r>
          </a:p>
          <a:p>
            <a:pPr marL="285750" indent="-285750">
              <a:buFont typeface="Arial" panose="020B0604020202020204" pitchFamily="34" charset="0"/>
              <a:buChar char="•"/>
            </a:pPr>
            <a:r>
              <a:rPr lang="en-US" sz="1600" dirty="0"/>
              <a:t>Calculation of Efficiency and acceptance for each year </a:t>
            </a:r>
          </a:p>
          <a:p>
            <a:pPr marL="742950" lvl="1" indent="-285750">
              <a:buFont typeface="Arial" panose="020B0604020202020204" pitchFamily="34" charset="0"/>
              <a:buChar char="•"/>
            </a:pPr>
            <a:r>
              <a:rPr lang="en-US" sz="1600" dirty="0"/>
              <a:t>We choose the WP’s for each year so that the leading jet </a:t>
            </a:r>
            <a:r>
              <a:rPr lang="en-US" sz="1600" dirty="0" err="1"/>
              <a:t>p</a:t>
            </a:r>
            <a:r>
              <a:rPr lang="en-US" sz="1600" baseline="-25000" dirty="0" err="1"/>
              <a:t>T</a:t>
            </a:r>
            <a:r>
              <a:rPr lang="en-US" sz="1600" dirty="0"/>
              <a:t> efficiency is similar for all years</a:t>
            </a:r>
          </a:p>
        </p:txBody>
      </p:sp>
      <p:sp>
        <p:nvSpPr>
          <p:cNvPr id="8" name="Footer Placeholder 7">
            <a:extLst>
              <a:ext uri="{FF2B5EF4-FFF2-40B4-BE49-F238E27FC236}">
                <a16:creationId xmlns:a16="http://schemas.microsoft.com/office/drawing/2014/main" id="{58F4A7AD-1479-144F-B8C1-94F9FB28A300}"/>
              </a:ext>
            </a:extLst>
          </p:cNvPr>
          <p:cNvSpPr>
            <a:spLocks noGrp="1"/>
          </p:cNvSpPr>
          <p:nvPr>
            <p:ph type="ftr" sz="quarter" idx="11"/>
          </p:nvPr>
        </p:nvSpPr>
        <p:spPr/>
        <p:txBody>
          <a:bodyPr/>
          <a:lstStyle/>
          <a:p>
            <a:r>
              <a:rPr lang="fi-FI" dirty="0"/>
              <a:t>NTUA G. </a:t>
            </a:r>
            <a:r>
              <a:rPr lang="fi-FI" dirty="0" err="1"/>
              <a:t>Bakas</a:t>
            </a:r>
            <a:endParaRPr lang="en-US" dirty="0"/>
          </a:p>
        </p:txBody>
      </p:sp>
      <p:sp>
        <p:nvSpPr>
          <p:cNvPr id="10" name="Title 4"/>
          <p:cNvSpPr txBox="1">
            <a:spLocks/>
          </p:cNvSpPr>
          <p:nvPr/>
        </p:nvSpPr>
        <p:spPr>
          <a:xfrm>
            <a:off x="182879" y="415069"/>
            <a:ext cx="5072027"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2800" dirty="0"/>
              <a:t>Overview: Discriminator, Efficiency and Acceptance</a:t>
            </a:r>
          </a:p>
        </p:txBody>
      </p:sp>
      <p:pic>
        <p:nvPicPr>
          <p:cNvPr id="6" name="Picture 5">
            <a:extLst>
              <a:ext uri="{FF2B5EF4-FFF2-40B4-BE49-F238E27FC236}">
                <a16:creationId xmlns:a16="http://schemas.microsoft.com/office/drawing/2014/main" id="{D6F614C6-9A6A-3342-A963-DB4DFF18F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6910" y="415069"/>
            <a:ext cx="3227705" cy="2374900"/>
          </a:xfrm>
          <a:prstGeom prst="rect">
            <a:avLst/>
          </a:prstGeom>
        </p:spPr>
      </p:pic>
      <p:pic>
        <p:nvPicPr>
          <p:cNvPr id="11" name="Picture 10">
            <a:extLst>
              <a:ext uri="{FF2B5EF4-FFF2-40B4-BE49-F238E27FC236}">
                <a16:creationId xmlns:a16="http://schemas.microsoft.com/office/drawing/2014/main" id="{F688D914-32C2-8E42-9B07-830BD3D75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3201" y="2014916"/>
            <a:ext cx="3227705" cy="2374900"/>
          </a:xfrm>
          <a:prstGeom prst="rect">
            <a:avLst/>
          </a:prstGeom>
          <a:ln>
            <a:solidFill>
              <a:srgbClr val="00B050"/>
            </a:solidFill>
          </a:ln>
        </p:spPr>
      </p:pic>
      <p:pic>
        <p:nvPicPr>
          <p:cNvPr id="12" name="Picture 11">
            <a:extLst>
              <a:ext uri="{FF2B5EF4-FFF2-40B4-BE49-F238E27FC236}">
                <a16:creationId xmlns:a16="http://schemas.microsoft.com/office/drawing/2014/main" id="{609A746B-4E09-EB4E-8161-36A3568E4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6910" y="3722602"/>
            <a:ext cx="3227705" cy="2385695"/>
          </a:xfrm>
          <a:prstGeom prst="rect">
            <a:avLst/>
          </a:prstGeom>
        </p:spPr>
      </p:pic>
      <p:sp>
        <p:nvSpPr>
          <p:cNvPr id="13" name="Rectangle 12">
            <a:extLst>
              <a:ext uri="{FF2B5EF4-FFF2-40B4-BE49-F238E27FC236}">
                <a16:creationId xmlns:a16="http://schemas.microsoft.com/office/drawing/2014/main" id="{BFCB4B49-A23D-454A-9155-168C50D07E3B}"/>
              </a:ext>
            </a:extLst>
          </p:cNvPr>
          <p:cNvSpPr/>
          <p:nvPr/>
        </p:nvSpPr>
        <p:spPr>
          <a:xfrm>
            <a:off x="5496910" y="409991"/>
            <a:ext cx="3227705" cy="2385694"/>
          </a:xfrm>
          <a:prstGeom prst="rect">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1D705D-EFCE-0C40-940A-C9306C1364CA}"/>
              </a:ext>
            </a:extLst>
          </p:cNvPr>
          <p:cNvSpPr/>
          <p:nvPr/>
        </p:nvSpPr>
        <p:spPr>
          <a:xfrm>
            <a:off x="8853200" y="2004122"/>
            <a:ext cx="3227705" cy="238569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1661233-9B9D-5A4D-AAAA-A8D93C49ED35}"/>
              </a:ext>
            </a:extLst>
          </p:cNvPr>
          <p:cNvSpPr/>
          <p:nvPr/>
        </p:nvSpPr>
        <p:spPr>
          <a:xfrm>
            <a:off x="5496910" y="3722390"/>
            <a:ext cx="3227705" cy="2385694"/>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FE2A7A2-1762-0641-AA8B-6A4DEE501308}"/>
              </a:ext>
            </a:extLst>
          </p:cNvPr>
          <p:cNvSpPr txBox="1"/>
          <p:nvPr/>
        </p:nvSpPr>
        <p:spPr>
          <a:xfrm>
            <a:off x="8508989" y="853701"/>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7" name="TextBox 16">
            <a:extLst>
              <a:ext uri="{FF2B5EF4-FFF2-40B4-BE49-F238E27FC236}">
                <a16:creationId xmlns:a16="http://schemas.microsoft.com/office/drawing/2014/main" id="{076113F7-3B31-4741-8911-95A65845D823}"/>
              </a:ext>
            </a:extLst>
          </p:cNvPr>
          <p:cNvSpPr txBox="1"/>
          <p:nvPr/>
        </p:nvSpPr>
        <p:spPr>
          <a:xfrm>
            <a:off x="9799540" y="1467968"/>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8" name="TextBox 17">
            <a:extLst>
              <a:ext uri="{FF2B5EF4-FFF2-40B4-BE49-F238E27FC236}">
                <a16:creationId xmlns:a16="http://schemas.microsoft.com/office/drawing/2014/main" id="{1F7C559D-3A7C-C642-8946-C3578A4E0870}"/>
              </a:ext>
            </a:extLst>
          </p:cNvPr>
          <p:cNvSpPr txBox="1"/>
          <p:nvPr/>
        </p:nvSpPr>
        <p:spPr>
          <a:xfrm>
            <a:off x="8508989" y="4915237"/>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sp>
        <p:nvSpPr>
          <p:cNvPr id="2" name="Slide Number Placeholder 1">
            <a:extLst>
              <a:ext uri="{FF2B5EF4-FFF2-40B4-BE49-F238E27FC236}">
                <a16:creationId xmlns:a16="http://schemas.microsoft.com/office/drawing/2014/main" id="{C81F5AC4-85AB-A943-80CC-61494476CCD0}"/>
              </a:ext>
            </a:extLst>
          </p:cNvPr>
          <p:cNvSpPr>
            <a:spLocks noGrp="1"/>
          </p:cNvSpPr>
          <p:nvPr>
            <p:ph type="sldNum" sz="quarter" idx="12"/>
          </p:nvPr>
        </p:nvSpPr>
        <p:spPr/>
        <p:txBody>
          <a:bodyPr/>
          <a:lstStyle/>
          <a:p>
            <a:fld id="{4FAB73BC-B049-4115-A692-8D63A059BFB8}" type="slidenum">
              <a:rPr lang="en-US" smtClean="0"/>
              <a:pPr/>
              <a:t>29</a:t>
            </a:fld>
            <a:endParaRPr lang="en-US" dirty="0"/>
          </a:p>
        </p:txBody>
      </p:sp>
    </p:spTree>
    <p:extLst>
      <p:ext uri="{BB962C8B-B14F-4D97-AF65-F5344CB8AC3E}">
        <p14:creationId xmlns:p14="http://schemas.microsoft.com/office/powerpoint/2010/main" val="1286286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3</a:t>
            </a:fld>
            <a:endParaRPr lang="en-US" dirty="0"/>
          </a:p>
        </p:txBody>
      </p:sp>
      <p:pic>
        <p:nvPicPr>
          <p:cNvPr id="8" name="Content Placeholder 6">
            <a:extLst>
              <a:ext uri="{FF2B5EF4-FFF2-40B4-BE49-F238E27FC236}">
                <a16:creationId xmlns:a16="http://schemas.microsoft.com/office/drawing/2014/main" id="{F8532AC0-BF62-3C48-B7DD-D2B91F9D2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18" y="1901299"/>
            <a:ext cx="6105540" cy="4064000"/>
          </a:xfrm>
          <a:prstGeom prst="rect">
            <a:avLst/>
          </a:prstGeom>
        </p:spPr>
      </p:pic>
      <p:sp>
        <p:nvSpPr>
          <p:cNvPr id="9" name="Title 5">
            <a:extLst>
              <a:ext uri="{FF2B5EF4-FFF2-40B4-BE49-F238E27FC236}">
                <a16:creationId xmlns:a16="http://schemas.microsoft.com/office/drawing/2014/main" id="{84ACA054-EA19-E64F-BFFC-9AF681FBBF72}"/>
              </a:ext>
            </a:extLst>
          </p:cNvPr>
          <p:cNvSpPr txBox="1">
            <a:spLocks/>
          </p:cNvSpPr>
          <p:nvPr/>
        </p:nvSpPr>
        <p:spPr>
          <a:xfrm>
            <a:off x="468459" y="297666"/>
            <a:ext cx="8882743" cy="595035"/>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u="sng" dirty="0"/>
              <a:t>CERN – LHC</a:t>
            </a:r>
          </a:p>
        </p:txBody>
      </p:sp>
      <p:sp>
        <p:nvSpPr>
          <p:cNvPr id="10" name="TextBox 9">
            <a:extLst>
              <a:ext uri="{FF2B5EF4-FFF2-40B4-BE49-F238E27FC236}">
                <a16:creationId xmlns:a16="http://schemas.microsoft.com/office/drawing/2014/main" id="{810D54A7-1B61-1A44-8187-A64800174D80}"/>
              </a:ext>
            </a:extLst>
          </p:cNvPr>
          <p:cNvSpPr txBox="1"/>
          <p:nvPr/>
        </p:nvSpPr>
        <p:spPr>
          <a:xfrm>
            <a:off x="7016223" y="2637899"/>
            <a:ext cx="3977514" cy="3139321"/>
          </a:xfrm>
          <a:prstGeom prst="rect">
            <a:avLst/>
          </a:prstGeom>
          <a:noFill/>
        </p:spPr>
        <p:txBody>
          <a:bodyPr wrap="square" rtlCol="0">
            <a:spAutoFit/>
          </a:bodyPr>
          <a:lstStyle/>
          <a:p>
            <a:pPr>
              <a:buClr>
                <a:schemeClr val="accent1"/>
              </a:buClr>
              <a:buFont typeface="Arial" panose="020B0604020202020204" pitchFamily="34" charset="0"/>
              <a:buChar char="•"/>
            </a:pPr>
            <a:r>
              <a:rPr lang="en-US" dirty="0"/>
              <a:t> CERN, European laboratory for particle and nuclear physics.</a:t>
            </a:r>
          </a:p>
          <a:p>
            <a:pPr>
              <a:buClr>
                <a:schemeClr val="accent1"/>
              </a:buClr>
              <a:buFont typeface="Arial" panose="020B0604020202020204" pitchFamily="34" charset="0"/>
              <a:buChar char="•"/>
            </a:pPr>
            <a:r>
              <a:rPr lang="en-US" dirty="0"/>
              <a:t> Various experiments.</a:t>
            </a:r>
          </a:p>
          <a:p>
            <a:pPr>
              <a:buClr>
                <a:schemeClr val="accent1"/>
              </a:buClr>
              <a:buFont typeface="Arial" panose="020B0604020202020204" pitchFamily="34" charset="0"/>
              <a:buChar char="•"/>
            </a:pPr>
            <a:r>
              <a:rPr lang="en-US" dirty="0"/>
              <a:t> Large Hadron Collider (LHC)</a:t>
            </a:r>
          </a:p>
          <a:p>
            <a:pPr marL="228600" lvl="1">
              <a:buClr>
                <a:schemeClr val="accent1"/>
              </a:buClr>
              <a:buFont typeface="Arial" panose="020B0604020202020204" pitchFamily="34" charset="0"/>
              <a:buChar char="•"/>
            </a:pPr>
            <a:r>
              <a:rPr lang="en-US" dirty="0"/>
              <a:t> 27Km circumference</a:t>
            </a:r>
          </a:p>
          <a:p>
            <a:pPr marL="228600" lvl="1">
              <a:buClr>
                <a:schemeClr val="accent1"/>
              </a:buClr>
              <a:buFont typeface="Arial" panose="020B0604020202020204" pitchFamily="34" charset="0"/>
              <a:buChar char="•"/>
            </a:pPr>
            <a:r>
              <a:rPr lang="en-US" dirty="0"/>
              <a:t> Colliding Protons</a:t>
            </a:r>
          </a:p>
          <a:p>
            <a:pPr marL="228600" lvl="1">
              <a:buClr>
                <a:schemeClr val="accent1"/>
              </a:buClr>
              <a:buFont typeface="Arial" panose="020B0604020202020204" pitchFamily="34" charset="0"/>
              <a:buChar char="•"/>
            </a:pPr>
            <a:r>
              <a:rPr lang="en-US" dirty="0"/>
              <a:t> Design energy up to 14 </a:t>
            </a:r>
            <a:r>
              <a:rPr lang="en-US" dirty="0" err="1"/>
              <a:t>TeV</a:t>
            </a:r>
            <a:r>
              <a:rPr lang="en-US" dirty="0"/>
              <a:t>.</a:t>
            </a:r>
          </a:p>
          <a:p>
            <a:pPr>
              <a:buClr>
                <a:schemeClr val="accent1"/>
              </a:buClr>
              <a:buFont typeface="Arial" panose="020B0604020202020204" pitchFamily="34" charset="0"/>
              <a:buChar char="•"/>
            </a:pPr>
            <a:r>
              <a:rPr lang="en-US" dirty="0"/>
              <a:t> Beams collide at 4 predefined points.</a:t>
            </a:r>
          </a:p>
          <a:p>
            <a:pPr>
              <a:buClr>
                <a:schemeClr val="accent1"/>
              </a:buClr>
              <a:buFont typeface="Arial" panose="020B0604020202020204" pitchFamily="34" charset="0"/>
              <a:buChar char="•"/>
            </a:pPr>
            <a:r>
              <a:rPr lang="en-US" dirty="0"/>
              <a:t> 4 detectors/experiments.</a:t>
            </a:r>
          </a:p>
          <a:p>
            <a:pPr>
              <a:buClr>
                <a:schemeClr val="accent1"/>
              </a:buClr>
              <a:buFont typeface="Arial" panose="020B0604020202020204" pitchFamily="34" charset="0"/>
              <a:buChar char="•"/>
            </a:pPr>
            <a:r>
              <a:rPr lang="en-US" dirty="0"/>
              <a:t> ALICE, ATLAS, CMS, </a:t>
            </a:r>
            <a:r>
              <a:rPr lang="en-US" dirty="0" err="1"/>
              <a:t>LHCb</a:t>
            </a:r>
            <a:endParaRPr lang="en-US" dirty="0"/>
          </a:p>
          <a:p>
            <a:r>
              <a:rPr lang="en-US" dirty="0"/>
              <a:t>  </a:t>
            </a:r>
          </a:p>
        </p:txBody>
      </p:sp>
    </p:spTree>
    <p:extLst>
      <p:ext uri="{BB962C8B-B14F-4D97-AF65-F5344CB8AC3E}">
        <p14:creationId xmlns:p14="http://schemas.microsoft.com/office/powerpoint/2010/main" val="2048914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BAKAS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30</a:t>
            </a:fld>
            <a:endParaRPr lang="en-US" dirty="0"/>
          </a:p>
        </p:txBody>
      </p:sp>
      <p:sp>
        <p:nvSpPr>
          <p:cNvPr id="7" name="TextBox 6"/>
          <p:cNvSpPr txBox="1"/>
          <p:nvPr/>
        </p:nvSpPr>
        <p:spPr>
          <a:xfrm>
            <a:off x="6747309" y="2916455"/>
            <a:ext cx="184731" cy="369332"/>
          </a:xfrm>
          <a:prstGeom prst="rect">
            <a:avLst/>
          </a:prstGeom>
          <a:noFill/>
        </p:spPr>
        <p:txBody>
          <a:bodyPr wrap="none" rtlCol="0">
            <a:spAutoFit/>
          </a:bodyPr>
          <a:lstStyle/>
          <a:p>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19" y="925781"/>
            <a:ext cx="3417252" cy="270294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942" y="925781"/>
            <a:ext cx="3417252" cy="2702943"/>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3026" y="3628724"/>
            <a:ext cx="3334307" cy="2637336"/>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619" y="3561348"/>
            <a:ext cx="3419491" cy="270471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2180" y="3561348"/>
            <a:ext cx="3415014" cy="2701172"/>
          </a:xfrm>
          <a:prstGeom prst="rect">
            <a:avLst/>
          </a:prstGeom>
        </p:spPr>
      </p:pic>
      <p:sp>
        <p:nvSpPr>
          <p:cNvPr id="16" name="TextBox 15"/>
          <p:cNvSpPr txBox="1"/>
          <p:nvPr/>
        </p:nvSpPr>
        <p:spPr>
          <a:xfrm>
            <a:off x="111966" y="83975"/>
            <a:ext cx="7791062" cy="523220"/>
          </a:xfrm>
          <a:prstGeom prst="rect">
            <a:avLst/>
          </a:prstGeom>
          <a:noFill/>
        </p:spPr>
        <p:txBody>
          <a:bodyPr wrap="square" rtlCol="0">
            <a:spAutoFit/>
          </a:bodyPr>
          <a:lstStyle/>
          <a:p>
            <a:r>
              <a:rPr lang="en-GB" sz="2800" u="sng" dirty="0"/>
              <a:t>Training variables 2017</a:t>
            </a: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5512" y="925781"/>
            <a:ext cx="3421821" cy="2706557"/>
          </a:xfrm>
          <a:prstGeom prst="rect">
            <a:avLst/>
          </a:prstGeom>
        </p:spPr>
      </p:pic>
    </p:spTree>
    <p:extLst>
      <p:ext uri="{BB962C8B-B14F-4D97-AF65-F5344CB8AC3E}">
        <p14:creationId xmlns:p14="http://schemas.microsoft.com/office/powerpoint/2010/main" val="995021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BAKAS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31</a:t>
            </a:fld>
            <a:endParaRPr lang="en-US" dirty="0"/>
          </a:p>
        </p:txBody>
      </p:sp>
      <p:sp>
        <p:nvSpPr>
          <p:cNvPr id="7" name="TextBox 6"/>
          <p:cNvSpPr txBox="1"/>
          <p:nvPr/>
        </p:nvSpPr>
        <p:spPr>
          <a:xfrm>
            <a:off x="6747309" y="2916455"/>
            <a:ext cx="184731" cy="369332"/>
          </a:xfrm>
          <a:prstGeom prst="rect">
            <a:avLst/>
          </a:prstGeom>
          <a:noFill/>
        </p:spPr>
        <p:txBody>
          <a:bodyPr wrap="none" rtlCol="0">
            <a:spAutoFit/>
          </a:bodyPr>
          <a:lstStyle/>
          <a:p>
            <a:endParaRPr lang="en-GB"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19" y="925781"/>
            <a:ext cx="3417252" cy="2702943"/>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4375" y="925781"/>
            <a:ext cx="3419582" cy="270478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6710" y="925781"/>
            <a:ext cx="3417251" cy="2702943"/>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619" y="3559577"/>
            <a:ext cx="3417252" cy="2702943"/>
          </a:xfrm>
          <a:prstGeom prst="rect">
            <a:avLst/>
          </a:prstGeom>
        </p:spPr>
      </p:pic>
      <p:sp>
        <p:nvSpPr>
          <p:cNvPr id="13" name="TextBox 12"/>
          <p:cNvSpPr txBox="1"/>
          <p:nvPr/>
        </p:nvSpPr>
        <p:spPr>
          <a:xfrm>
            <a:off x="111966" y="83975"/>
            <a:ext cx="7791062" cy="523220"/>
          </a:xfrm>
          <a:prstGeom prst="rect">
            <a:avLst/>
          </a:prstGeom>
          <a:noFill/>
        </p:spPr>
        <p:txBody>
          <a:bodyPr wrap="square" rtlCol="0">
            <a:spAutoFit/>
          </a:bodyPr>
          <a:lstStyle/>
          <a:p>
            <a:r>
              <a:rPr lang="en-GB" sz="2800" u="sng" dirty="0"/>
              <a:t>Training variables 2017</a:t>
            </a:r>
          </a:p>
        </p:txBody>
      </p:sp>
    </p:spTree>
    <p:extLst>
      <p:ext uri="{BB962C8B-B14F-4D97-AF65-F5344CB8AC3E}">
        <p14:creationId xmlns:p14="http://schemas.microsoft.com/office/powerpoint/2010/main" val="1616539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Signal Extraction</a:t>
            </a:r>
          </a:p>
        </p:txBody>
      </p:sp>
      <mc:AlternateContent xmlns:mc="http://schemas.openxmlformats.org/markup-compatibility/2006" xmlns:a14="http://schemas.microsoft.com/office/drawing/2010/main">
        <mc:Choice Requires="a14">
          <p:sp>
            <p:nvSpPr>
              <p:cNvPr id="14" name="TextBox 13"/>
              <p:cNvSpPr txBox="1"/>
              <p:nvPr/>
            </p:nvSpPr>
            <p:spPr>
              <a:xfrm>
                <a:off x="329133" y="889100"/>
                <a:ext cx="11533733" cy="2655599"/>
              </a:xfrm>
              <a:prstGeom prst="rect">
                <a:avLst/>
              </a:prstGeom>
              <a:noFill/>
              <a:ln w="38100">
                <a:solidFill>
                  <a:schemeClr val="accent1"/>
                </a:solidFill>
              </a:ln>
            </p:spPr>
            <p:txBody>
              <a:bodyPr wrap="square" rtlCol="0">
                <a:spAutoFit/>
              </a:bodyPr>
              <a:lstStyle/>
              <a:p>
                <a:endParaRPr lang="en-US" sz="2000" b="0" i="1" dirty="0">
                  <a:latin typeface="Cambria Math" panose="02040503050406030204" pitchFamily="18" charset="0"/>
                  <a:sym typeface="Wingdings" pitchFamily="2" charset="2"/>
                </a:endParaRPr>
              </a:p>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𝑆</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𝐷</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solidFill>
                            <a:srgbClr val="FF0000"/>
                          </a:solidFill>
                          <a:latin typeface="Cambria Math" panose="02040503050406030204" pitchFamily="18" charset="0"/>
                          <a:sym typeface="Wingdings" pitchFamily="2" charset="2"/>
                        </a:rPr>
                        <m:t>𝑄𝐶</m:t>
                      </m:r>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𝐷</m:t>
                          </m:r>
                        </m:e>
                        <m:sub>
                          <m:r>
                            <a:rPr lang="en-US" sz="2200" b="0" i="1" smtClean="0">
                              <a:solidFill>
                                <a:srgbClr val="FF0000"/>
                              </a:solidFill>
                              <a:latin typeface="Cambria Math" panose="02040503050406030204" pitchFamily="18" charset="0"/>
                              <a:sym typeface="Wingdings" pitchFamily="2" charset="2"/>
                            </a:rPr>
                            <m:t>1.5</m:t>
                          </m:r>
                          <m:r>
                            <a:rPr lang="en-US" sz="2200" b="0" i="1" smtClean="0">
                              <a:solidFill>
                                <a:srgbClr val="FF0000"/>
                              </a:solidFill>
                              <a:latin typeface="Cambria Math" panose="02040503050406030204" pitchFamily="18" charset="0"/>
                              <a:sym typeface="Wingdings" pitchFamily="2" charset="2"/>
                            </a:rPr>
                            <m:t>𝑇𝑒𝑉</m:t>
                          </m:r>
                        </m:sub>
                      </m:sSub>
                      <m:d>
                        <m:dPr>
                          <m:ctrlPr>
                            <a:rPr lang="en-US" sz="2200" b="0" i="1" smtClean="0">
                              <a:solidFill>
                                <a:srgbClr val="FF0000"/>
                              </a:solidFill>
                              <a:latin typeface="Cambria Math" panose="02040503050406030204" pitchFamily="18" charset="0"/>
                              <a:sym typeface="Wingdings" pitchFamily="2" charset="2"/>
                            </a:rPr>
                          </m:ctrlPr>
                        </m:dPr>
                        <m:e>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𝑥</m:t>
                              </m:r>
                            </m:e>
                            <m:sub>
                              <m:r>
                                <a:rPr lang="en-US" sz="2200" b="0" i="1" smtClean="0">
                                  <a:solidFill>
                                    <a:srgbClr val="FF0000"/>
                                  </a:solidFill>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latin typeface="Cambria Math" panose="02040503050406030204" pitchFamily="18" charset="0"/>
                          <a:sym typeface="Wingdings" pitchFamily="2" charset="2"/>
                        </a:rPr>
                        <m:t>𝑆𝑢</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𝑏</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 </m:t>
                      </m:r>
                    </m:oMath>
                  </m:oMathPara>
                </a14:m>
                <a:endParaRPr lang="en-GB" sz="2200" b="0" dirty="0">
                  <a:sym typeface="Wingdings" pitchFamily="2" charset="2"/>
                </a:endParaRPr>
              </a:p>
              <a:p>
                <a:endParaRPr lang="en-US" sz="2200" b="0" i="1" dirty="0">
                  <a:latin typeface="Cambria Math" panose="02040503050406030204" pitchFamily="18" charset="0"/>
                  <a:sym typeface="Wingdings" pitchFamily="2" charset="2"/>
                </a:endParaRPr>
              </a:p>
              <a:p>
                <a:pPr algn="ctr"/>
                <a:r>
                  <a:rPr lang="en-US" sz="2200" b="0" dirty="0">
                    <a:sym typeface="Wingdings" pitchFamily="2" charset="2"/>
                  </a:rPr>
                  <a:t>Where 	</a:t>
                </a:r>
                <a14:m>
                  <m:oMath xmlns:m="http://schemas.openxmlformats.org/officeDocument/2006/math">
                    <m:r>
                      <a:rPr lang="en-US" sz="2200" b="0" i="1" smtClean="0">
                        <a:latin typeface="Cambria Math" panose="02040503050406030204" pitchFamily="18" charset="0"/>
                        <a:sym typeface="Wingdings" pitchFamily="2" charset="2"/>
                      </a:rPr>
                      <m:t> </m:t>
                    </m:r>
                    <m:r>
                      <a:rPr lang="en-US" sz="2200" b="0" i="1" smtClean="0">
                        <a:solidFill>
                          <a:srgbClr val="FF0000"/>
                        </a:solidFill>
                        <a:latin typeface="Cambria Math" panose="02040503050406030204" pitchFamily="18" charset="0"/>
                        <a:sym typeface="Wingdings" pitchFamily="2" charset="2"/>
                      </a:rPr>
                      <m:t>𝑄𝐶</m:t>
                    </m:r>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𝐷</m:t>
                        </m:r>
                      </m:e>
                      <m:sub>
                        <m:r>
                          <a:rPr lang="en-US" sz="2200" b="0" i="1" smtClean="0">
                            <a:solidFill>
                              <a:srgbClr val="FF0000"/>
                            </a:solidFill>
                            <a:latin typeface="Cambria Math" panose="02040503050406030204" pitchFamily="18" charset="0"/>
                            <a:sym typeface="Wingdings" pitchFamily="2" charset="2"/>
                          </a:rPr>
                          <m:t>1.5</m:t>
                        </m:r>
                        <m:r>
                          <a:rPr lang="en-US" sz="2200" b="0" i="1" smtClean="0">
                            <a:solidFill>
                              <a:srgbClr val="FF0000"/>
                            </a:solidFill>
                            <a:latin typeface="Cambria Math" panose="02040503050406030204" pitchFamily="18" charset="0"/>
                            <a:sym typeface="Wingdings" pitchFamily="2" charset="2"/>
                          </a:rPr>
                          <m:t>𝑇𝑒𝑉</m:t>
                        </m:r>
                      </m:sub>
                    </m:sSub>
                    <m:d>
                      <m:dPr>
                        <m:ctrlPr>
                          <a:rPr lang="en-US" sz="2200" b="0" i="1" smtClean="0">
                            <a:solidFill>
                              <a:srgbClr val="FF0000"/>
                            </a:solidFill>
                            <a:latin typeface="Cambria Math" panose="02040503050406030204" pitchFamily="18" charset="0"/>
                            <a:sym typeface="Wingdings" pitchFamily="2" charset="2"/>
                          </a:rPr>
                        </m:ctrlPr>
                      </m:dPr>
                      <m:e>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𝑥</m:t>
                            </m:r>
                          </m:e>
                          <m:sub>
                            <m:r>
                              <a:rPr lang="en-US" sz="2200" b="0" i="1" smtClean="0">
                                <a:solidFill>
                                  <a:srgbClr val="FF0000"/>
                                </a:solidFill>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𝐷</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r>
                          <a:rPr lang="en-US" sz="2200" b="0" i="1" smtClean="0">
                            <a:latin typeface="Cambria Math" panose="02040503050406030204" pitchFamily="18" charset="0"/>
                            <a:sym typeface="Wingdings" pitchFamily="2" charset="2"/>
                          </a:rPr>
                          <m:t>, </m:t>
                        </m:r>
                        <m:r>
                          <a:rPr lang="en-US" sz="2200" b="0" i="1" smtClean="0">
                            <a:latin typeface="Cambria Math" panose="02040503050406030204" pitchFamily="18" charset="0"/>
                            <a:sym typeface="Wingdings" pitchFamily="2" charset="2"/>
                          </a:rPr>
                          <m:t>𝑠h𝑎𝑝𝑒</m:t>
                        </m:r>
                      </m:sub>
                      <m:sup>
                        <m:r>
                          <a:rPr lang="en-US" sz="2200" b="0" i="1" smtClean="0">
                            <a:latin typeface="Cambria Math" panose="02040503050406030204" pitchFamily="18" charset="0"/>
                            <a:sym typeface="Wingdings" pitchFamily="2" charset="2"/>
                          </a:rPr>
                          <m:t>0−</m:t>
                        </m:r>
                        <m:r>
                          <a:rPr lang="en-US" sz="2200" b="0" i="1" smtClean="0">
                            <a:latin typeface="Cambria Math" panose="02040503050406030204" pitchFamily="18" charset="0"/>
                            <a:sym typeface="Wingdings" pitchFamily="2" charset="2"/>
                          </a:rPr>
                          <m:t>𝑏𝑡𝑎𝑔</m:t>
                        </m:r>
                      </m:sup>
                    </m:sSubSup>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i="1">
                        <a:latin typeface="Cambria Math" panose="02040503050406030204" pitchFamily="18" charset="0"/>
                        <a:sym typeface="Wingdings" pitchFamily="2" charset="2"/>
                      </a:rPr>
                      <m:t>𝙭</m:t>
                    </m:r>
                    <m:sSub>
                      <m:sSubPr>
                        <m:ctrlPr>
                          <a:rPr lang="en-US" sz="2200" b="0" i="1" smtClean="0">
                            <a:solidFill>
                              <a:srgbClr val="0070C0"/>
                            </a:solidFill>
                            <a:latin typeface="Cambria Math" panose="02040503050406030204" pitchFamily="18" charset="0"/>
                            <a:sym typeface="Wingdings" pitchFamily="2" charset="2"/>
                          </a:rPr>
                        </m:ctrlPr>
                      </m:sSubPr>
                      <m:e>
                        <m:r>
                          <a:rPr lang="en-US" sz="2200" b="0" i="1" smtClean="0">
                            <a:solidFill>
                              <a:srgbClr val="0070C0"/>
                            </a:solidFill>
                            <a:latin typeface="Cambria Math" panose="02040503050406030204" pitchFamily="18" charset="0"/>
                            <a:sym typeface="Wingdings" pitchFamily="2" charset="2"/>
                          </a:rPr>
                          <m:t>𝑁</m:t>
                        </m:r>
                      </m:e>
                      <m:sub>
                        <m:r>
                          <a:rPr lang="en-US" sz="2200" b="0" i="1" smtClean="0">
                            <a:solidFill>
                              <a:srgbClr val="0070C0"/>
                            </a:solidFill>
                            <a:latin typeface="Cambria Math" panose="02040503050406030204" pitchFamily="18" charset="0"/>
                            <a:sym typeface="Wingdings" pitchFamily="2" charset="2"/>
                          </a:rPr>
                          <m:t>𝑆𝑅</m:t>
                        </m:r>
                        <m:r>
                          <a:rPr lang="en-US" sz="2200" b="0" i="1" smtClean="0">
                            <a:solidFill>
                              <a:srgbClr val="0070C0"/>
                            </a:solidFill>
                            <a:latin typeface="Cambria Math" panose="02040503050406030204" pitchFamily="18" charset="0"/>
                            <a:sym typeface="Wingdings" pitchFamily="2" charset="2"/>
                          </a:rPr>
                          <m:t>(1.5</m:t>
                        </m:r>
                        <m:r>
                          <a:rPr lang="en-US" sz="2200" b="0" i="1" smtClean="0">
                            <a:solidFill>
                              <a:srgbClr val="0070C0"/>
                            </a:solidFill>
                            <a:latin typeface="Cambria Math" panose="02040503050406030204" pitchFamily="18" charset="0"/>
                            <a:sym typeface="Wingdings" pitchFamily="2" charset="2"/>
                          </a:rPr>
                          <m:t>𝑇𝑒𝑉</m:t>
                        </m:r>
                        <m:r>
                          <a:rPr lang="en-US" sz="2200" b="0" i="1" smtClean="0">
                            <a:solidFill>
                              <a:srgbClr val="0070C0"/>
                            </a:solidFill>
                            <a:latin typeface="Cambria Math" panose="02040503050406030204" pitchFamily="18" charset="0"/>
                            <a:sym typeface="Wingdings" pitchFamily="2" charset="2"/>
                          </a:rPr>
                          <m:t>)</m:t>
                        </m:r>
                      </m:sub>
                    </m:sSub>
                    <m:sSubSup>
                      <m:sSubSupPr>
                        <m:ctrlPr>
                          <a:rPr lang="en-US" sz="2200" b="0" i="1" smtClean="0">
                            <a:solidFill>
                              <a:schemeClr val="tx1"/>
                            </a:solidFill>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𝙭</m:t>
                        </m:r>
                        <m:r>
                          <a:rPr lang="en-US" sz="2200" b="0" i="1" smtClean="0">
                            <a:solidFill>
                              <a:schemeClr val="tx1"/>
                            </a:solidFill>
                            <a:latin typeface="Cambria Math" panose="02040503050406030204" pitchFamily="18" charset="0"/>
                            <a:sym typeface="Wingdings" pitchFamily="2" charset="2"/>
                          </a:rPr>
                          <m:t>𝐶</m:t>
                        </m:r>
                      </m:e>
                      <m:sub>
                        <m:r>
                          <a:rPr lang="en-US" sz="2200" b="0" i="1" smtClean="0">
                            <a:solidFill>
                              <a:schemeClr val="tx1"/>
                            </a:solidFill>
                            <a:latin typeface="Cambria Math" panose="02040503050406030204" pitchFamily="18" charset="0"/>
                            <a:sym typeface="Wingdings" pitchFamily="2" charset="2"/>
                          </a:rPr>
                          <m:t>𝑐𝑙𝑜𝑠𝑢𝑟𝑒</m:t>
                        </m:r>
                      </m:sub>
                      <m:sup>
                        <m:r>
                          <a:rPr lang="en-US" sz="2200" b="0" i="1" smtClean="0">
                            <a:solidFill>
                              <a:schemeClr val="tx1"/>
                            </a:solidFill>
                            <a:latin typeface="Cambria Math" panose="02040503050406030204" pitchFamily="18" charset="0"/>
                            <a:sym typeface="Wingdings" pitchFamily="2" charset="2"/>
                          </a:rPr>
                          <m:t>𝑠h𝑎𝑝𝑒</m:t>
                        </m:r>
                        <m:r>
                          <a:rPr lang="en-US" sz="2200" b="0" i="1" smtClean="0">
                            <a:solidFill>
                              <a:schemeClr val="tx1"/>
                            </a:solidFill>
                            <a:latin typeface="Cambria Math" panose="02040503050406030204" pitchFamily="18" charset="0"/>
                            <a:sym typeface="Wingdings" pitchFamily="2" charset="2"/>
                          </a:rPr>
                          <m:t> </m:t>
                        </m:r>
                        <m:r>
                          <a:rPr lang="en-US" sz="2200" b="0" i="1" smtClean="0">
                            <a:solidFill>
                              <a:schemeClr val="tx1"/>
                            </a:solidFill>
                            <a:latin typeface="Cambria Math" panose="02040503050406030204" pitchFamily="18" charset="0"/>
                            <a:sym typeface="Wingdings" pitchFamily="2" charset="2"/>
                          </a:rPr>
                          <m:t>𝑆𝐹</m:t>
                        </m:r>
                      </m:sup>
                    </m:sSubSup>
                  </m:oMath>
                </a14:m>
                <a:endParaRPr lang="en-US" sz="2200" b="0" dirty="0">
                  <a:solidFill>
                    <a:srgbClr val="00B050"/>
                  </a:solidFill>
                  <a:sym typeface="Wingdings" pitchFamily="2" charset="2"/>
                </a:endParaRPr>
              </a:p>
              <a:p>
                <a:endParaRPr lang="en-US" sz="2200" b="0" dirty="0">
                  <a:sym typeface="Wingdings" pitchFamily="2" charset="2"/>
                </a:endParaRPr>
              </a:p>
              <a:p>
                <a:pPr algn="ctr"/>
                <a:r>
                  <a:rPr lang="en-US" sz="2200" dirty="0">
                    <a:sym typeface="Wingdings" pitchFamily="2" charset="2"/>
                  </a:rPr>
                  <a:t>and </a:t>
                </a:r>
                <a14:m>
                  <m:oMath xmlns:m="http://schemas.openxmlformats.org/officeDocument/2006/math">
                    <m:sSub>
                      <m:sSubPr>
                        <m:ctrlPr>
                          <a:rPr lang="en-US" sz="2200" i="1" smtClean="0">
                            <a:solidFill>
                              <a:srgbClr val="0070C0"/>
                            </a:solidFill>
                            <a:latin typeface="Cambria Math" panose="02040503050406030204" pitchFamily="18" charset="0"/>
                            <a:sym typeface="Wingdings" pitchFamily="2" charset="2"/>
                          </a:rPr>
                        </m:ctrlPr>
                      </m:sSubPr>
                      <m:e>
                        <m:r>
                          <a:rPr lang="en-US" sz="2200" i="1">
                            <a:solidFill>
                              <a:srgbClr val="0070C0"/>
                            </a:solidFill>
                            <a:latin typeface="Cambria Math" panose="02040503050406030204" pitchFamily="18" charset="0"/>
                            <a:sym typeface="Wingdings" pitchFamily="2" charset="2"/>
                          </a:rPr>
                          <m:t>𝑁</m:t>
                        </m:r>
                      </m:e>
                      <m:sub>
                        <m:r>
                          <a:rPr lang="en-US" sz="2200" i="1">
                            <a:solidFill>
                              <a:srgbClr val="0070C0"/>
                            </a:solidFill>
                            <a:latin typeface="Cambria Math" panose="02040503050406030204" pitchFamily="18" charset="0"/>
                            <a:sym typeface="Wingdings" pitchFamily="2" charset="2"/>
                          </a:rPr>
                          <m:t>𝑆𝑅</m:t>
                        </m:r>
                        <m:r>
                          <a:rPr lang="en-US" sz="2200" i="1">
                            <a:solidFill>
                              <a:srgbClr val="0070C0"/>
                            </a:solidFill>
                            <a:latin typeface="Cambria Math" panose="02040503050406030204" pitchFamily="18" charset="0"/>
                            <a:sym typeface="Wingdings" pitchFamily="2" charset="2"/>
                          </a:rPr>
                          <m:t>(1.5</m:t>
                        </m:r>
                        <m:r>
                          <a:rPr lang="en-US" sz="2200" i="1" smtClean="0">
                            <a:solidFill>
                              <a:srgbClr val="0070C0"/>
                            </a:solidFill>
                            <a:latin typeface="Cambria Math" panose="02040503050406030204" pitchFamily="18" charset="0"/>
                            <a:sym typeface="Wingdings" pitchFamily="2" charset="2"/>
                          </a:rPr>
                          <m:t>𝑇𝑒𝑉</m:t>
                        </m:r>
                        <m:r>
                          <a:rPr lang="en-US" sz="2200" i="1">
                            <a:solidFill>
                              <a:srgbClr val="0070C0"/>
                            </a:solidFill>
                            <a:latin typeface="Cambria Math" panose="02040503050406030204" pitchFamily="18" charset="0"/>
                            <a:sym typeface="Wingdings" pitchFamily="2" charset="2"/>
                          </a:rPr>
                          <m:t>)</m:t>
                        </m:r>
                      </m:sub>
                    </m:sSub>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𝑅</m:t>
                        </m:r>
                      </m:e>
                      <m:sub>
                        <m:r>
                          <a:rPr lang="en-US" sz="2200" b="0" i="1" smtClean="0">
                            <a:latin typeface="Cambria Math" panose="02040503050406030204" pitchFamily="18" charset="0"/>
                            <a:sym typeface="Wingdings" pitchFamily="2" charset="2"/>
                          </a:rPr>
                          <m:t>𝑦𝑖𝑒𝑙𝑑</m:t>
                        </m:r>
                      </m:sub>
                      <m:sup>
                        <m:r>
                          <a:rPr lang="en-US" sz="2200" b="0" i="1" smtClean="0">
                            <a:latin typeface="Cambria Math" panose="02040503050406030204" pitchFamily="18" charset="0"/>
                            <a:sym typeface="Wingdings" pitchFamily="2" charset="2"/>
                          </a:rPr>
                          <m:t>1</m:t>
                        </m:r>
                        <m:r>
                          <a:rPr lang="en-US" sz="2200" b="0" i="1" smtClean="0">
                            <a:latin typeface="Cambria Math" panose="02040503050406030204" pitchFamily="18" charset="0"/>
                            <a:sym typeface="Wingdings" pitchFamily="2" charset="2"/>
                          </a:rPr>
                          <m:t>𝑇𝑒𝑉</m:t>
                        </m:r>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p>
                    </m:sSubSup>
                    <m:r>
                      <a:rPr lang="en-US" sz="2200" i="1">
                        <a:latin typeface="Cambria Math" panose="02040503050406030204" pitchFamily="18" charset="0"/>
                        <a:sym typeface="Wingdings" pitchFamily="2" charset="2"/>
                      </a:rPr>
                      <m:t>𝙭</m:t>
                    </m:r>
                    <m:sSubSup>
                      <m:sSubSupPr>
                        <m:ctrlPr>
                          <a:rPr lang="en-US" sz="2200" b="0" i="1" smtClean="0">
                            <a:solidFill>
                              <a:srgbClr val="92D050"/>
                            </a:solidFill>
                            <a:latin typeface="Cambria Math" panose="02040503050406030204" pitchFamily="18" charset="0"/>
                            <a:sym typeface="Wingdings" pitchFamily="2" charset="2"/>
                          </a:rPr>
                        </m:ctrlPr>
                      </m:sSubSupPr>
                      <m:e>
                        <m:r>
                          <a:rPr lang="en-US" sz="2200" b="0" i="1" smtClean="0">
                            <a:solidFill>
                              <a:srgbClr val="92D050"/>
                            </a:solidFill>
                            <a:latin typeface="Cambria Math" panose="02040503050406030204" pitchFamily="18" charset="0"/>
                            <a:sym typeface="Wingdings" pitchFamily="2" charset="2"/>
                          </a:rPr>
                          <m:t>𝑁</m:t>
                        </m:r>
                      </m:e>
                      <m:sub>
                        <m:r>
                          <a:rPr lang="en-US" sz="2200" b="0" i="1" smtClean="0">
                            <a:solidFill>
                              <a:srgbClr val="92D050"/>
                            </a:solidFill>
                            <a:latin typeface="Cambria Math" panose="02040503050406030204" pitchFamily="18" charset="0"/>
                            <a:sym typeface="Wingdings" pitchFamily="2" charset="2"/>
                          </a:rPr>
                          <m:t>𝑆𝑅</m:t>
                        </m:r>
                        <m:d>
                          <m:dPr>
                            <m:ctrlPr>
                              <a:rPr lang="en-US" sz="2200" b="0" i="1" smtClean="0">
                                <a:solidFill>
                                  <a:srgbClr val="92D050"/>
                                </a:solidFill>
                                <a:latin typeface="Cambria Math" panose="02040503050406030204" pitchFamily="18" charset="0"/>
                                <a:sym typeface="Wingdings" pitchFamily="2" charset="2"/>
                              </a:rPr>
                            </m:ctrlPr>
                          </m:dPr>
                          <m:e>
                            <m:r>
                              <a:rPr lang="en-US" sz="2200" b="0" i="1" smtClean="0">
                                <a:solidFill>
                                  <a:srgbClr val="92D050"/>
                                </a:solidFill>
                                <a:latin typeface="Cambria Math" panose="02040503050406030204" pitchFamily="18" charset="0"/>
                                <a:sym typeface="Wingdings" pitchFamily="2" charset="2"/>
                              </a:rPr>
                              <m:t>1</m:t>
                            </m:r>
                            <m:r>
                              <a:rPr lang="en-US" sz="2200" b="0" i="1" smtClean="0">
                                <a:solidFill>
                                  <a:srgbClr val="92D050"/>
                                </a:solidFill>
                                <a:latin typeface="Cambria Math" panose="02040503050406030204" pitchFamily="18" charset="0"/>
                                <a:sym typeface="Wingdings" pitchFamily="2" charset="2"/>
                              </a:rPr>
                              <m:t>𝑇𝑒𝑉</m:t>
                            </m:r>
                          </m:e>
                        </m:d>
                      </m:sub>
                      <m:sup>
                        <m:r>
                          <a:rPr lang="en-US" sz="2200" b="0" i="1" smtClean="0">
                            <a:solidFill>
                              <a:srgbClr val="92D050"/>
                            </a:solidFill>
                            <a:latin typeface="Cambria Math" panose="02040503050406030204" pitchFamily="18" charset="0"/>
                            <a:sym typeface="Wingdings" pitchFamily="2" charset="2"/>
                          </a:rPr>
                          <m:t>𝑄𝐶𝐷</m:t>
                        </m:r>
                      </m:sup>
                    </m:sSubSup>
                    <m:r>
                      <a:rPr lang="en-US" sz="2200" b="0" i="1" smtClean="0">
                        <a:latin typeface="Cambria Math" panose="02040503050406030204" pitchFamily="18" charset="0"/>
                        <a:sym typeface="Wingdings" pitchFamily="2" charset="2"/>
                      </a:rPr>
                      <m:t>=</m:t>
                    </m:r>
                    <m:sSubSup>
                      <m:sSubSupPr>
                        <m:ctrlPr>
                          <a:rPr lang="en-US" sz="2200" i="1">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𝑅</m:t>
                        </m:r>
                      </m:e>
                      <m:sub>
                        <m:r>
                          <a:rPr lang="en-US" sz="2200" i="1">
                            <a:latin typeface="Cambria Math" panose="02040503050406030204" pitchFamily="18" charset="0"/>
                            <a:sym typeface="Wingdings" pitchFamily="2" charset="2"/>
                          </a:rPr>
                          <m:t>𝑦𝑖𝑒𝑙𝑑</m:t>
                        </m:r>
                      </m:sub>
                      <m:sup>
                        <m:r>
                          <a:rPr lang="en-US" sz="2200" i="1">
                            <a:latin typeface="Cambria Math" panose="02040503050406030204" pitchFamily="18" charset="0"/>
                            <a:sym typeface="Wingdings" pitchFamily="2" charset="2"/>
                          </a:rPr>
                          <m:t>1</m:t>
                        </m:r>
                        <m:r>
                          <a:rPr lang="en-US" sz="2200" i="1">
                            <a:latin typeface="Cambria Math" panose="02040503050406030204" pitchFamily="18" charset="0"/>
                            <a:sym typeface="Wingdings" pitchFamily="2" charset="2"/>
                          </a:rPr>
                          <m:t>𝑇𝑒𝑉</m:t>
                        </m:r>
                        <m:r>
                          <a:rPr lang="en-US" sz="2200" i="1">
                            <a:latin typeface="Cambria Math" panose="02040503050406030204" pitchFamily="18" charset="0"/>
                            <a:sym typeface="Wingdings" pitchFamily="2" charset="2"/>
                          </a:rPr>
                          <m:t>→1.5</m:t>
                        </m:r>
                        <m:r>
                          <a:rPr lang="en-US" sz="2200" i="1">
                            <a:latin typeface="Cambria Math" panose="02040503050406030204" pitchFamily="18" charset="0"/>
                            <a:sym typeface="Wingdings" pitchFamily="2" charset="2"/>
                          </a:rPr>
                          <m:t>𝑇𝑒𝑉</m:t>
                        </m:r>
                      </m:sup>
                    </m:sSubSup>
                    <m:r>
                      <a:rPr lang="en-US" sz="2200" i="1">
                        <a:latin typeface="Cambria Math" panose="02040503050406030204" pitchFamily="18" charset="0"/>
                        <a:sym typeface="Wingdings" pitchFamily="2" charset="2"/>
                      </a:rPr>
                      <m:t>𝙭</m:t>
                    </m:r>
                    <m:sSubSup>
                      <m:sSubSupPr>
                        <m:ctrlPr>
                          <a:rPr lang="en-US" sz="2200" i="1" smtClean="0">
                            <a:solidFill>
                              <a:srgbClr val="92D050"/>
                            </a:solidFill>
                            <a:latin typeface="Cambria Math" panose="02040503050406030204" pitchFamily="18" charset="0"/>
                            <a:sym typeface="Wingdings" pitchFamily="2" charset="2"/>
                          </a:rPr>
                        </m:ctrlPr>
                      </m:sSubSupPr>
                      <m:e>
                        <m:r>
                          <a:rPr lang="en-US" sz="2200" i="1">
                            <a:solidFill>
                              <a:srgbClr val="92D050"/>
                            </a:solidFill>
                            <a:latin typeface="Cambria Math" panose="02040503050406030204" pitchFamily="18" charset="0"/>
                            <a:sym typeface="Wingdings" pitchFamily="2" charset="2"/>
                          </a:rPr>
                          <m:t>𝑅</m:t>
                        </m:r>
                      </m:e>
                      <m:sub>
                        <m:r>
                          <a:rPr lang="en-US" sz="2200" i="1">
                            <a:solidFill>
                              <a:srgbClr val="92D050"/>
                            </a:solidFill>
                            <a:latin typeface="Cambria Math" panose="02040503050406030204" pitchFamily="18" charset="0"/>
                            <a:sym typeface="Wingdings" pitchFamily="2" charset="2"/>
                          </a:rPr>
                          <m:t>𝑦𝑖𝑒𝑙𝑑</m:t>
                        </m:r>
                      </m:sub>
                      <m:sup>
                        <m:r>
                          <a:rPr lang="en-US" sz="2200" b="0" i="1" smtClean="0">
                            <a:solidFill>
                              <a:srgbClr val="92D050"/>
                            </a:solidFill>
                            <a:latin typeface="Cambria Math" panose="02040503050406030204" pitchFamily="18" charset="0"/>
                            <a:sym typeface="Wingdings" pitchFamily="2" charset="2"/>
                          </a:rPr>
                          <m:t>𝑆</m:t>
                        </m:r>
                        <m:sSub>
                          <m:sSubPr>
                            <m:ctrlPr>
                              <a:rPr lang="en-US" sz="2200" b="0" i="1" smtClean="0">
                                <a:solidFill>
                                  <a:srgbClr val="92D050"/>
                                </a:solidFill>
                                <a:latin typeface="Cambria Math" panose="02040503050406030204" pitchFamily="18" charset="0"/>
                                <a:sym typeface="Wingdings" pitchFamily="2" charset="2"/>
                              </a:rPr>
                            </m:ctrlPr>
                          </m:sSubPr>
                          <m:e>
                            <m:r>
                              <a:rPr lang="en-US" sz="2200" b="0" i="1" smtClean="0">
                                <a:solidFill>
                                  <a:srgbClr val="92D050"/>
                                </a:solidFill>
                                <a:latin typeface="Cambria Math" panose="02040503050406030204" pitchFamily="18" charset="0"/>
                                <a:sym typeface="Wingdings" pitchFamily="2" charset="2"/>
                              </a:rPr>
                              <m:t>𝑅</m:t>
                            </m:r>
                          </m:e>
                          <m:sub>
                            <m:r>
                              <a:rPr lang="en-US" sz="2200" b="0" i="1" smtClean="0">
                                <a:solidFill>
                                  <a:srgbClr val="92D050"/>
                                </a:solidFill>
                                <a:latin typeface="Cambria Math" panose="02040503050406030204" pitchFamily="18" charset="0"/>
                                <a:sym typeface="Wingdings" pitchFamily="2" charset="2"/>
                              </a:rPr>
                              <m:t>𝐴</m:t>
                            </m:r>
                          </m:sub>
                        </m:sSub>
                        <m:r>
                          <a:rPr lang="en-US" sz="2200" i="1">
                            <a:solidFill>
                              <a:srgbClr val="92D050"/>
                            </a:solidFill>
                            <a:latin typeface="Cambria Math" panose="02040503050406030204" pitchFamily="18" charset="0"/>
                            <a:sym typeface="Wingdings" pitchFamily="2" charset="2"/>
                          </a:rPr>
                          <m:t>→</m:t>
                        </m:r>
                        <m:r>
                          <a:rPr lang="en-US" sz="2200" b="0" i="1" smtClean="0">
                            <a:solidFill>
                              <a:srgbClr val="92D050"/>
                            </a:solidFill>
                            <a:latin typeface="Cambria Math" panose="02040503050406030204" pitchFamily="18" charset="0"/>
                            <a:sym typeface="Wingdings" pitchFamily="2" charset="2"/>
                          </a:rPr>
                          <m:t>𝑆𝑅</m:t>
                        </m:r>
                      </m:sup>
                    </m:sSubSup>
                    <m:r>
                      <a:rPr lang="en-US" sz="2200" b="0" i="1" smtClean="0">
                        <a:solidFill>
                          <a:srgbClr val="92D050"/>
                        </a:solidFill>
                        <a:latin typeface="Cambria Math" panose="02040503050406030204" pitchFamily="18" charset="0"/>
                        <a:sym typeface="Wingdings" pitchFamily="2" charset="2"/>
                      </a:rPr>
                      <m:t> </m:t>
                    </m:r>
                    <m:sSubSup>
                      <m:sSubSupPr>
                        <m:ctrlPr>
                          <a:rPr lang="en-US" sz="2200" b="0" i="1" smtClean="0">
                            <a:solidFill>
                              <a:srgbClr val="92D050"/>
                            </a:solidFill>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𝙭</m:t>
                        </m:r>
                        <m:r>
                          <a:rPr lang="en-US" sz="2200" b="0" i="1" smtClean="0">
                            <a:solidFill>
                              <a:srgbClr val="92D050"/>
                            </a:solidFill>
                            <a:latin typeface="Cambria Math" panose="02040503050406030204" pitchFamily="18" charset="0"/>
                            <a:sym typeface="Wingdings" pitchFamily="2" charset="2"/>
                          </a:rPr>
                          <m:t>𝑁</m:t>
                        </m:r>
                      </m:e>
                      <m:sub>
                        <m:r>
                          <a:rPr lang="en-US" sz="2200" b="0" i="1" smtClean="0">
                            <a:solidFill>
                              <a:srgbClr val="92D050"/>
                            </a:solidFill>
                            <a:latin typeface="Cambria Math" panose="02040503050406030204" pitchFamily="18" charset="0"/>
                            <a:sym typeface="Wingdings" pitchFamily="2" charset="2"/>
                          </a:rPr>
                          <m:t>𝑆</m:t>
                        </m:r>
                        <m:sSub>
                          <m:sSubPr>
                            <m:ctrlPr>
                              <a:rPr lang="en-US" sz="2200" b="0" i="1" smtClean="0">
                                <a:solidFill>
                                  <a:srgbClr val="92D050"/>
                                </a:solidFill>
                                <a:latin typeface="Cambria Math" panose="02040503050406030204" pitchFamily="18" charset="0"/>
                                <a:sym typeface="Wingdings" pitchFamily="2" charset="2"/>
                              </a:rPr>
                            </m:ctrlPr>
                          </m:sSubPr>
                          <m:e>
                            <m:r>
                              <a:rPr lang="en-US" sz="2200" b="0" i="1" smtClean="0">
                                <a:solidFill>
                                  <a:srgbClr val="92D050"/>
                                </a:solidFill>
                                <a:latin typeface="Cambria Math" panose="02040503050406030204" pitchFamily="18" charset="0"/>
                                <a:sym typeface="Wingdings" pitchFamily="2" charset="2"/>
                              </a:rPr>
                              <m:t>𝑅</m:t>
                            </m:r>
                          </m:e>
                          <m:sub>
                            <m:r>
                              <a:rPr lang="en-US" sz="2200" b="0" i="1" smtClean="0">
                                <a:solidFill>
                                  <a:srgbClr val="92D050"/>
                                </a:solidFill>
                                <a:latin typeface="Cambria Math" panose="02040503050406030204" pitchFamily="18" charset="0"/>
                                <a:sym typeface="Wingdings" pitchFamily="2" charset="2"/>
                              </a:rPr>
                              <m:t>𝐴</m:t>
                            </m:r>
                          </m:sub>
                        </m:sSub>
                      </m:sub>
                      <m:sup>
                        <m:r>
                          <a:rPr lang="en-US" sz="2200" b="0" i="1" smtClean="0">
                            <a:solidFill>
                              <a:srgbClr val="92D050"/>
                            </a:solidFill>
                            <a:latin typeface="Cambria Math" panose="02040503050406030204" pitchFamily="18" charset="0"/>
                            <a:sym typeface="Wingdings" pitchFamily="2" charset="2"/>
                          </a:rPr>
                          <m:t>𝑄𝐶𝐷</m:t>
                        </m:r>
                      </m:sup>
                    </m:sSubSup>
                  </m:oMath>
                </a14:m>
                <a:endParaRPr lang="en-US" sz="2200" b="0" dirty="0">
                  <a:sym typeface="Wingdings" pitchFamily="2" charset="2"/>
                </a:endParaRPr>
              </a:p>
              <a:p>
                <a:pPr algn="ctr"/>
                <a:endParaRPr lang="en-US" sz="2200" b="0" dirty="0">
                  <a:sym typeface="Wingdings" pitchFamily="2" charset="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33" y="889100"/>
                <a:ext cx="11533733" cy="2655599"/>
              </a:xfrm>
              <a:prstGeom prst="rect">
                <a:avLst/>
              </a:prstGeom>
              <a:blipFill>
                <a:blip r:embed="rId2"/>
                <a:stretch>
                  <a:fillRect/>
                </a:stretch>
              </a:blipFill>
              <a:ln w="38100">
                <a:solidFill>
                  <a:schemeClr val="accent1"/>
                </a:solidFill>
              </a:ln>
            </p:spPr>
            <p:txBody>
              <a:bodyPr/>
              <a:lstStyle/>
              <a:p>
                <a:r>
                  <a:rPr lang="en-GR">
                    <a:noFill/>
                  </a:rPr>
                  <a:t> </a:t>
                </a:r>
              </a:p>
            </p:txBody>
          </p:sp>
        </mc:Fallback>
      </mc:AlternateContent>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32</a:t>
            </a:fld>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88C5BE2-2FE8-0740-8551-FE2BC1E51FA1}"/>
                  </a:ext>
                </a:extLst>
              </p:cNvPr>
              <p:cNvSpPr txBox="1"/>
              <p:nvPr/>
            </p:nvSpPr>
            <p:spPr>
              <a:xfrm>
                <a:off x="111965" y="4565042"/>
                <a:ext cx="11651945" cy="46025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We deploy a fit in the Signal Region (2btag) to extract the</a:t>
                </a:r>
                <a:r>
                  <a:rPr lang="en-US" dirty="0">
                    <a:solidFill>
                      <a:srgbClr val="FF0000"/>
                    </a:solidFill>
                    <a:sym typeface="Wingdings" pitchFamily="2" charset="2"/>
                  </a:rPr>
                  <a:t> </a:t>
                </a:r>
                <a14:m>
                  <m:oMath xmlns:m="http://schemas.openxmlformats.org/officeDocument/2006/math">
                    <m:sSubSup>
                      <m:sSubSupPr>
                        <m:ctrlPr>
                          <a:rPr lang="en-US" i="1">
                            <a:solidFill>
                              <a:srgbClr val="FF0000"/>
                            </a:solidFill>
                            <a:latin typeface="Cambria Math" panose="02040503050406030204" pitchFamily="18" charset="0"/>
                            <a:sym typeface="Wingdings" pitchFamily="2" charset="2"/>
                          </a:rPr>
                        </m:ctrlPr>
                      </m:sSubSupPr>
                      <m:e>
                        <m:r>
                          <a:rPr lang="en-US" i="1">
                            <a:solidFill>
                              <a:srgbClr val="FF0000"/>
                            </a:solidFill>
                            <a:latin typeface="Cambria Math" panose="02040503050406030204" pitchFamily="18" charset="0"/>
                            <a:sym typeface="Wingdings" pitchFamily="2" charset="2"/>
                          </a:rPr>
                          <m:t>𝑁</m:t>
                        </m:r>
                      </m:e>
                      <m:sub>
                        <m:r>
                          <a:rPr lang="en-US" i="1">
                            <a:solidFill>
                              <a:srgbClr val="FF0000"/>
                            </a:solidFill>
                            <a:latin typeface="Cambria Math" panose="02040503050406030204" pitchFamily="18" charset="0"/>
                            <a:sym typeface="Wingdings" pitchFamily="2" charset="2"/>
                          </a:rPr>
                          <m:t>𝑄𝐶𝐷</m:t>
                        </m:r>
                      </m:sub>
                      <m:sup>
                        <m:r>
                          <a:rPr lang="en-US" i="1">
                            <a:solidFill>
                              <a:srgbClr val="FF0000"/>
                            </a:solidFill>
                            <a:latin typeface="Cambria Math" panose="02040503050406030204" pitchFamily="18" charset="0"/>
                            <a:sym typeface="Wingdings" pitchFamily="2" charset="2"/>
                          </a:rPr>
                          <m:t>𝑓𝑖𝑡</m:t>
                        </m:r>
                      </m:sup>
                    </m:sSubSup>
                  </m:oMath>
                </a14:m>
                <a:r>
                  <a:rPr lang="en-US" dirty="0">
                    <a:latin typeface="Calibri" panose="020F0502020204030204" pitchFamily="34" charset="0"/>
                    <a:cs typeface="Calibri" panose="020F0502020204030204" pitchFamily="34" charset="0"/>
                    <a:sym typeface="Wingdings" pitchFamily="2" charset="2"/>
                  </a:rPr>
                  <a:t> in SRA (</a:t>
                </a:r>
                <a:r>
                  <a:rPr lang="en-US" dirty="0" err="1">
                    <a:latin typeface="Calibri" panose="020F0502020204030204" pitchFamily="34" charset="0"/>
                    <a:cs typeface="Calibri" panose="020F0502020204030204" pitchFamily="34" charset="0"/>
                    <a:sym typeface="Wingdings" pitchFamily="2" charset="2"/>
                  </a:rPr>
                  <a:t>mJJ</a:t>
                </a:r>
                <a:r>
                  <a:rPr lang="en-US" dirty="0">
                    <a:latin typeface="Calibri" panose="020F0502020204030204" pitchFamily="34" charset="0"/>
                    <a:cs typeface="Calibri" panose="020F0502020204030204" pitchFamily="34" charset="0"/>
                    <a:sym typeface="Wingdings" pitchFamily="2" charset="2"/>
                  </a:rPr>
                  <a:t> &gt; 1TeV) </a:t>
                </a:r>
              </a:p>
            </p:txBody>
          </p:sp>
        </mc:Choice>
        <mc:Fallback xmlns="">
          <p:sp>
            <p:nvSpPr>
              <p:cNvPr id="21" name="TextBox 20">
                <a:extLst>
                  <a:ext uri="{FF2B5EF4-FFF2-40B4-BE49-F238E27FC236}">
                    <a16:creationId xmlns:a16="http://schemas.microsoft.com/office/drawing/2014/main" id="{F88C5BE2-2FE8-0740-8551-FE2BC1E51FA1}"/>
                  </a:ext>
                </a:extLst>
              </p:cNvPr>
              <p:cNvSpPr txBox="1">
                <a:spLocks noRot="1" noChangeAspect="1" noMove="1" noResize="1" noEditPoints="1" noAdjustHandles="1" noChangeArrowheads="1" noChangeShapeType="1" noTextEdit="1"/>
              </p:cNvSpPr>
              <p:nvPr/>
            </p:nvSpPr>
            <p:spPr>
              <a:xfrm>
                <a:off x="111965" y="4565042"/>
                <a:ext cx="11651945" cy="460254"/>
              </a:xfrm>
              <a:prstGeom prst="rect">
                <a:avLst/>
              </a:prstGeom>
              <a:blipFill>
                <a:blip r:embed="rId3"/>
                <a:stretch>
                  <a:fillRect l="-326" b="-13514"/>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451C2D0-1C2C-9E46-8463-EC46B36BBDD3}"/>
                  </a:ext>
                </a:extLst>
              </p:cNvPr>
              <p:cNvSpPr/>
              <p:nvPr/>
            </p:nvSpPr>
            <p:spPr>
              <a:xfrm>
                <a:off x="111965" y="4968554"/>
                <a:ext cx="11651945" cy="47448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𝑀𝑎𝑠𝑠𝑆𝑐𝑎𝑙𝑒</m:t>
                              </m:r>
                            </m:sub>
                          </m:sSub>
                          <m:r>
                            <a:rPr lang="en-US" i="1">
                              <a:latin typeface="Cambria Math" panose="02040503050406030204" pitchFamily="18" charset="0"/>
                              <a:sym typeface="Wingdings" pitchFamily="2" charset="2"/>
                            </a:rPr>
                            <m:t>, </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𝑀𝑎𝑠𝑠𝑅𝑒𝑠𝑜𝑙𝑢𝑡𝑖𝑜𝑛</m:t>
                              </m:r>
                            </m:sub>
                          </m:sSub>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 </m:t>
                          </m:r>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1</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i="1">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r>
                        <a:rPr lang="en-US" i="1">
                          <a:latin typeface="Cambria Math" panose="02040503050406030204" pitchFamily="18" charset="0"/>
                          <a:sym typeface="Wingdings" pitchFamily="2" charset="2"/>
                        </a:rPr>
                        <m:t> </m:t>
                      </m:r>
                    </m:oMath>
                  </m:oMathPara>
                </a14:m>
                <a:endParaRPr lang="en-GB" dirty="0">
                  <a:sym typeface="Wingdings" pitchFamily="2" charset="2"/>
                </a:endParaRPr>
              </a:p>
            </p:txBody>
          </p:sp>
        </mc:Choice>
        <mc:Fallback xmlns="">
          <p:sp>
            <p:nvSpPr>
              <p:cNvPr id="23" name="Rectangle 22">
                <a:extLst>
                  <a:ext uri="{FF2B5EF4-FFF2-40B4-BE49-F238E27FC236}">
                    <a16:creationId xmlns:a16="http://schemas.microsoft.com/office/drawing/2014/main" id="{0451C2D0-1C2C-9E46-8463-EC46B36BBDD3}"/>
                  </a:ext>
                </a:extLst>
              </p:cNvPr>
              <p:cNvSpPr>
                <a:spLocks noRot="1" noChangeAspect="1" noMove="1" noResize="1" noEditPoints="1" noAdjustHandles="1" noChangeArrowheads="1" noChangeShapeType="1" noTextEdit="1"/>
              </p:cNvSpPr>
              <p:nvPr/>
            </p:nvSpPr>
            <p:spPr>
              <a:xfrm>
                <a:off x="111965" y="4968554"/>
                <a:ext cx="11651945" cy="474489"/>
              </a:xfrm>
              <a:prstGeom prst="rect">
                <a:avLst/>
              </a:prstGeom>
              <a:blipFill>
                <a:blip r:embed="rId4"/>
                <a:stretch>
                  <a:fillRect b="-7895"/>
                </a:stretch>
              </a:blipFill>
            </p:spPr>
            <p:txBody>
              <a:bodyPr/>
              <a:lstStyle/>
              <a:p>
                <a:r>
                  <a:rPr lang="en-GR">
                    <a:noFill/>
                  </a:rPr>
                  <a:t> </a:t>
                </a:r>
              </a:p>
            </p:txBody>
          </p:sp>
        </mc:Fallback>
      </mc:AlternateContent>
      <p:sp>
        <p:nvSpPr>
          <p:cNvPr id="22" name="TextBox 21">
            <a:extLst>
              <a:ext uri="{FF2B5EF4-FFF2-40B4-BE49-F238E27FC236}">
                <a16:creationId xmlns:a16="http://schemas.microsoft.com/office/drawing/2014/main" id="{B0DD3585-DD60-8742-97BE-82D40F82810F}"/>
              </a:ext>
            </a:extLst>
          </p:cNvPr>
          <p:cNvSpPr txBox="1"/>
          <p:nvPr/>
        </p:nvSpPr>
        <p:spPr>
          <a:xfrm>
            <a:off x="111965" y="3826604"/>
            <a:ext cx="11651945"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The variable of interest here: </a:t>
            </a:r>
            <a:r>
              <a:rPr lang="en-US" dirty="0" err="1">
                <a:latin typeface="Calibri" panose="020F0502020204030204" pitchFamily="34" charset="0"/>
                <a:cs typeface="Calibri" panose="020F0502020204030204" pitchFamily="34" charset="0"/>
                <a:sym typeface="Wingdings" pitchFamily="2" charset="2"/>
              </a:rPr>
              <a:t>x</a:t>
            </a:r>
            <a:r>
              <a:rPr lang="en-US" baseline="-25000" dirty="0" err="1">
                <a:latin typeface="Calibri" panose="020F0502020204030204" pitchFamily="34" charset="0"/>
                <a:cs typeface="Calibri" panose="020F0502020204030204" pitchFamily="34" charset="0"/>
                <a:sym typeface="Wingdings" pitchFamily="2" charset="2"/>
              </a:rPr>
              <a:t>reco</a:t>
            </a:r>
            <a:r>
              <a:rPr lang="en-US" baseline="-25000" dirty="0">
                <a:latin typeface="Calibri" panose="020F0502020204030204" pitchFamily="34" charset="0"/>
                <a:cs typeface="Calibri" panose="020F0502020204030204" pitchFamily="34" charset="0"/>
                <a:sym typeface="Wingdings" pitchFamily="2" charset="2"/>
              </a:rPr>
              <a:t>  </a:t>
            </a:r>
            <a:r>
              <a:rPr lang="en-US" dirty="0">
                <a:latin typeface="Calibri" panose="020F0502020204030204" pitchFamily="34" charset="0"/>
                <a:cs typeface="Calibri" panose="020F0502020204030204" pitchFamily="34" charset="0"/>
                <a:sym typeface="Wingdings" pitchFamily="2" charset="2"/>
              </a:rPr>
              <a:t> </a:t>
            </a:r>
            <a:r>
              <a:rPr lang="el-GR" dirty="0">
                <a:latin typeface="Calibri" panose="020F0502020204030204" pitchFamily="34" charset="0"/>
                <a:cs typeface="Calibri" panose="020F0502020204030204" pitchFamily="34" charset="0"/>
                <a:sym typeface="Wingdings" pitchFamily="2" charset="2"/>
              </a:rPr>
              <a:t>χ </a:t>
            </a:r>
            <a:endParaRPr lang="en-US" dirty="0">
              <a:latin typeface="Calibri" panose="020F0502020204030204" pitchFamily="34" charset="0"/>
              <a:cs typeface="Calibri" panose="020F0502020204030204" pitchFamily="34" charset="0"/>
              <a:sym typeface="Wingdings" pitchFamily="2" charset="2"/>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1.5 </a:t>
            </a:r>
            <a:r>
              <a:rPr lang="en-US" dirty="0" err="1">
                <a:latin typeface="Calibri" panose="020F0502020204030204" pitchFamily="34" charset="0"/>
                <a:cs typeface="Calibri" panose="020F0502020204030204" pitchFamily="34" charset="0"/>
                <a:sym typeface="Wingdings" pitchFamily="2" charset="2"/>
              </a:rPr>
              <a:t>TeV</a:t>
            </a:r>
            <a:r>
              <a:rPr lang="en-US" dirty="0">
                <a:latin typeface="Calibri" panose="020F0502020204030204" pitchFamily="34" charset="0"/>
                <a:cs typeface="Calibri" panose="020F0502020204030204" pitchFamily="34" charset="0"/>
                <a:sym typeface="Wingdings" pitchFamily="2" charset="2"/>
              </a:rPr>
              <a:t> refers to the </a:t>
            </a:r>
            <a:r>
              <a:rPr lang="en-US" dirty="0" err="1">
                <a:latin typeface="Calibri" panose="020F0502020204030204" pitchFamily="34" charset="0"/>
                <a:cs typeface="Calibri" panose="020F0502020204030204" pitchFamily="34" charset="0"/>
                <a:sym typeface="Wingdings" pitchFamily="2" charset="2"/>
              </a:rPr>
              <a:t>mJJ</a:t>
            </a:r>
            <a:r>
              <a:rPr lang="en-US" dirty="0">
                <a:latin typeface="Calibri" panose="020F0502020204030204" pitchFamily="34" charset="0"/>
                <a:cs typeface="Calibri" panose="020F0502020204030204" pitchFamily="34" charset="0"/>
                <a:sym typeface="Wingdings" pitchFamily="2" charset="2"/>
              </a:rPr>
              <a:t> cut </a:t>
            </a:r>
          </a:p>
        </p:txBody>
      </p:sp>
    </p:spTree>
    <p:extLst>
      <p:ext uri="{BB962C8B-B14F-4D97-AF65-F5344CB8AC3E}">
        <p14:creationId xmlns:p14="http://schemas.microsoft.com/office/powerpoint/2010/main" val="2360286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
        <p:nvSpPr>
          <p:cNvPr id="4" name="Title 5">
            <a:extLst>
              <a:ext uri="{FF2B5EF4-FFF2-40B4-BE49-F238E27FC236}">
                <a16:creationId xmlns:a16="http://schemas.microsoft.com/office/drawing/2014/main" id="{F28AF998-AB88-CB4B-83FB-0E9E76EE651F}"/>
              </a:ext>
            </a:extLst>
          </p:cNvPr>
          <p:cNvSpPr txBox="1">
            <a:spLocks/>
          </p:cNvSpPr>
          <p:nvPr/>
        </p:nvSpPr>
        <p:spPr>
          <a:xfrm>
            <a:off x="489856" y="238371"/>
            <a:ext cx="8882743" cy="12899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u="sng" dirty="0"/>
              <a:t>CMS Experiment</a:t>
            </a:r>
          </a:p>
        </p:txBody>
      </p:sp>
      <p:pic>
        <p:nvPicPr>
          <p:cNvPr id="5" name="Content Placeholder 10">
            <a:extLst>
              <a:ext uri="{FF2B5EF4-FFF2-40B4-BE49-F238E27FC236}">
                <a16:creationId xmlns:a16="http://schemas.microsoft.com/office/drawing/2014/main" id="{5BB94BBB-23C0-9D42-8FB6-61C35661B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022" y="963612"/>
            <a:ext cx="6979956" cy="4930775"/>
          </a:xfrm>
          <a:prstGeom prst="rect">
            <a:avLst/>
          </a:prstGeom>
        </p:spPr>
      </p:pic>
    </p:spTree>
    <p:extLst>
      <p:ext uri="{BB962C8B-B14F-4D97-AF65-F5344CB8AC3E}">
        <p14:creationId xmlns:p14="http://schemas.microsoft.com/office/powerpoint/2010/main" val="417114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
        <p:nvSpPr>
          <p:cNvPr id="4" name="Title 5">
            <a:extLst>
              <a:ext uri="{FF2B5EF4-FFF2-40B4-BE49-F238E27FC236}">
                <a16:creationId xmlns:a16="http://schemas.microsoft.com/office/drawing/2014/main" id="{D1195161-11FF-0041-A3DB-3BAA44E5383F}"/>
              </a:ext>
            </a:extLst>
          </p:cNvPr>
          <p:cNvSpPr txBox="1">
            <a:spLocks/>
          </p:cNvSpPr>
          <p:nvPr/>
        </p:nvSpPr>
        <p:spPr>
          <a:xfrm>
            <a:off x="479345" y="238599"/>
            <a:ext cx="8882743" cy="12899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u="sng" dirty="0"/>
              <a:t>Detector Control System</a:t>
            </a:r>
          </a:p>
        </p:txBody>
      </p:sp>
      <p:sp>
        <p:nvSpPr>
          <p:cNvPr id="5" name="Content Placeholder 7">
            <a:extLst>
              <a:ext uri="{FF2B5EF4-FFF2-40B4-BE49-F238E27FC236}">
                <a16:creationId xmlns:a16="http://schemas.microsoft.com/office/drawing/2014/main" id="{9EDB9322-B2E9-4B4E-ABB7-3A060356885C}"/>
              </a:ext>
            </a:extLst>
          </p:cNvPr>
          <p:cNvSpPr txBox="1">
            <a:spLocks/>
          </p:cNvSpPr>
          <p:nvPr/>
        </p:nvSpPr>
        <p:spPr>
          <a:xfrm>
            <a:off x="479345" y="1212871"/>
            <a:ext cx="11185074" cy="4931229"/>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 Control the detector</a:t>
            </a:r>
          </a:p>
          <a:p>
            <a:pPr>
              <a:buFont typeface="Arial" panose="020B0604020202020204" pitchFamily="34" charset="0"/>
              <a:buChar char="•"/>
            </a:pPr>
            <a:r>
              <a:rPr lang="en-US" dirty="0"/>
              <a:t> Monitor the conditions under which it operates</a:t>
            </a:r>
          </a:p>
          <a:p>
            <a:pPr>
              <a:buFont typeface="Arial" panose="020B0604020202020204" pitchFamily="34" charset="0"/>
              <a:buChar char="•"/>
            </a:pPr>
            <a:r>
              <a:rPr lang="en-US" dirty="0"/>
              <a:t> Sophisticated and sensitive equipment (more than 6 million parameters)</a:t>
            </a:r>
          </a:p>
          <a:p>
            <a:pPr>
              <a:buFont typeface="Arial" panose="020B0604020202020204" pitchFamily="34" charset="0"/>
              <a:buChar char="•"/>
            </a:pPr>
            <a:r>
              <a:rPr lang="en-US" dirty="0"/>
              <a:t> Take necessary actions</a:t>
            </a:r>
          </a:p>
          <a:p>
            <a:pPr>
              <a:buFont typeface="Arial" panose="020B0604020202020204" pitchFamily="34" charset="0"/>
              <a:buChar char="•"/>
            </a:pPr>
            <a:r>
              <a:rPr lang="en-US" dirty="0"/>
              <a:t> Use the collected data as a first indication for determining the quality of the physics data collected.</a:t>
            </a:r>
          </a:p>
        </p:txBody>
      </p:sp>
    </p:spTree>
    <p:extLst>
      <p:ext uri="{BB962C8B-B14F-4D97-AF65-F5344CB8AC3E}">
        <p14:creationId xmlns:p14="http://schemas.microsoft.com/office/powerpoint/2010/main" val="2958657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6</a:t>
            </a:fld>
            <a:endParaRPr lang="en-US" dirty="0"/>
          </a:p>
        </p:txBody>
      </p:sp>
      <p:pic>
        <p:nvPicPr>
          <p:cNvPr id="4" name="Content Placeholder 6">
            <a:extLst>
              <a:ext uri="{FF2B5EF4-FFF2-40B4-BE49-F238E27FC236}">
                <a16:creationId xmlns:a16="http://schemas.microsoft.com/office/drawing/2014/main" id="{C77ADA53-4551-1E4D-9566-EDC3717EC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6919" y="1367148"/>
            <a:ext cx="6631041" cy="4930775"/>
          </a:xfrm>
          <a:prstGeom prst="rect">
            <a:avLst/>
          </a:prstGeom>
        </p:spPr>
      </p:pic>
      <p:sp>
        <p:nvSpPr>
          <p:cNvPr id="5" name="Content Placeholder 1">
            <a:extLst>
              <a:ext uri="{FF2B5EF4-FFF2-40B4-BE49-F238E27FC236}">
                <a16:creationId xmlns:a16="http://schemas.microsoft.com/office/drawing/2014/main" id="{697FEBEE-0839-FF43-885F-362F5131F489}"/>
              </a:ext>
            </a:extLst>
          </p:cNvPr>
          <p:cNvSpPr txBox="1">
            <a:spLocks/>
          </p:cNvSpPr>
          <p:nvPr/>
        </p:nvSpPr>
        <p:spPr>
          <a:xfrm>
            <a:off x="489856" y="1289956"/>
            <a:ext cx="4268411" cy="493122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2400"/>
              <a:t> SCADA system (Supervisory Control And Data Acquisition)</a:t>
            </a:r>
          </a:p>
          <a:p>
            <a:pPr>
              <a:buFont typeface="Arial" panose="020B0604020202020204" pitchFamily="34" charset="0"/>
              <a:buChar char="•"/>
            </a:pPr>
            <a:r>
              <a:rPr lang="en-US" sz="2400"/>
              <a:t> Monitor and Control a remote process</a:t>
            </a:r>
          </a:p>
          <a:p>
            <a:pPr>
              <a:buFont typeface="Arial" panose="020B0604020202020204" pitchFamily="34" charset="0"/>
              <a:buChar char="•"/>
            </a:pPr>
            <a:r>
              <a:rPr lang="en-US" sz="2400"/>
              <a:t> Factories, airports, physics experiments</a:t>
            </a:r>
          </a:p>
          <a:p>
            <a:pPr>
              <a:buFont typeface="Arial" panose="020B0604020202020204" pitchFamily="34" charset="0"/>
              <a:buChar char="•"/>
            </a:pPr>
            <a:r>
              <a:rPr lang="en-US" sz="2400"/>
              <a:t> Toolkits</a:t>
            </a:r>
          </a:p>
          <a:p>
            <a:pPr>
              <a:buFont typeface="Arial" panose="020B0604020202020204" pitchFamily="34" charset="0"/>
              <a:buChar char="•"/>
            </a:pPr>
            <a:r>
              <a:rPr lang="en-US" sz="2400"/>
              <a:t> Tools for developing the supervisory layer</a:t>
            </a:r>
          </a:p>
          <a:p>
            <a:pPr>
              <a:buFont typeface="Arial" panose="020B0604020202020204" pitchFamily="34" charset="0"/>
              <a:buChar char="•"/>
            </a:pPr>
            <a:r>
              <a:rPr lang="en-US" sz="2400"/>
              <a:t> Ability to connect to hardware (communication layer, drivers)</a:t>
            </a:r>
            <a:endParaRPr lang="en-US" sz="2400" dirty="0"/>
          </a:p>
        </p:txBody>
      </p:sp>
      <p:sp>
        <p:nvSpPr>
          <p:cNvPr id="6" name="Title 5">
            <a:extLst>
              <a:ext uri="{FF2B5EF4-FFF2-40B4-BE49-F238E27FC236}">
                <a16:creationId xmlns:a16="http://schemas.microsoft.com/office/drawing/2014/main" id="{C037991E-D848-6644-898F-5AF3ED0AF29D}"/>
              </a:ext>
            </a:extLst>
          </p:cNvPr>
          <p:cNvSpPr txBox="1">
            <a:spLocks/>
          </p:cNvSpPr>
          <p:nvPr/>
        </p:nvSpPr>
        <p:spPr>
          <a:xfrm>
            <a:off x="489856" y="279999"/>
            <a:ext cx="8882743" cy="92528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u="sng" dirty="0"/>
              <a:t>Control Systems</a:t>
            </a:r>
          </a:p>
        </p:txBody>
      </p:sp>
    </p:spTree>
    <p:extLst>
      <p:ext uri="{BB962C8B-B14F-4D97-AF65-F5344CB8AC3E}">
        <p14:creationId xmlns:p14="http://schemas.microsoft.com/office/powerpoint/2010/main" val="1430439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
        <p:nvSpPr>
          <p:cNvPr id="4" name="Title 5">
            <a:extLst>
              <a:ext uri="{FF2B5EF4-FFF2-40B4-BE49-F238E27FC236}">
                <a16:creationId xmlns:a16="http://schemas.microsoft.com/office/drawing/2014/main" id="{55587995-4448-644E-BFE4-DB33F1668C87}"/>
              </a:ext>
            </a:extLst>
          </p:cNvPr>
          <p:cNvSpPr txBox="1">
            <a:spLocks/>
          </p:cNvSpPr>
          <p:nvPr/>
        </p:nvSpPr>
        <p:spPr>
          <a:xfrm>
            <a:off x="489856" y="457199"/>
            <a:ext cx="8882743" cy="12899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u="sng" dirty="0"/>
              <a:t>Control Systems at CERN</a:t>
            </a:r>
          </a:p>
        </p:txBody>
      </p:sp>
      <p:sp>
        <p:nvSpPr>
          <p:cNvPr id="6" name="Rectangle 5">
            <a:extLst>
              <a:ext uri="{FF2B5EF4-FFF2-40B4-BE49-F238E27FC236}">
                <a16:creationId xmlns:a16="http://schemas.microsoft.com/office/drawing/2014/main" id="{84228FEE-7222-CD47-A34B-D94BF010791A}"/>
              </a:ext>
            </a:extLst>
          </p:cNvPr>
          <p:cNvSpPr/>
          <p:nvPr/>
        </p:nvSpPr>
        <p:spPr>
          <a:xfrm>
            <a:off x="1097280" y="4667880"/>
            <a:ext cx="9723120" cy="160012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7904E7A-D48F-CF48-BE5B-0E34A41BF89E}"/>
              </a:ext>
            </a:extLst>
          </p:cNvPr>
          <p:cNvSpPr txBox="1"/>
          <p:nvPr/>
        </p:nvSpPr>
        <p:spPr>
          <a:xfrm>
            <a:off x="1526148" y="4729276"/>
            <a:ext cx="2549224" cy="1477328"/>
          </a:xfrm>
          <a:prstGeom prst="rect">
            <a:avLst/>
          </a:prstGeom>
          <a:noFill/>
          <a:ln>
            <a:noFill/>
          </a:ln>
        </p:spPr>
        <p:txBody>
          <a:bodyPr wrap="none" rtlCol="0">
            <a:spAutoFit/>
          </a:bodyPr>
          <a:lstStyle/>
          <a:p>
            <a:pPr marL="285750" indent="-285750">
              <a:buFont typeface="Arial" panose="020B0604020202020204" pitchFamily="34" charset="0"/>
              <a:buChar char="•"/>
            </a:pPr>
            <a:r>
              <a:rPr lang="en-US" dirty="0"/>
              <a:t>Distributed Systems</a:t>
            </a:r>
          </a:p>
          <a:p>
            <a:pPr marL="285750" indent="-285750">
              <a:buFont typeface="Arial" panose="020B0604020202020204" pitchFamily="34" charset="0"/>
              <a:buChar char="•"/>
            </a:pPr>
            <a:r>
              <a:rPr lang="en-US" dirty="0"/>
              <a:t>Runtime Database</a:t>
            </a:r>
          </a:p>
          <a:p>
            <a:pPr marL="285750" indent="-285750">
              <a:buFont typeface="Arial" panose="020B0604020202020204" pitchFamily="34" charset="0"/>
              <a:buChar char="•"/>
            </a:pPr>
            <a:r>
              <a:rPr lang="en-US" dirty="0"/>
              <a:t>OS Independent</a:t>
            </a:r>
          </a:p>
          <a:p>
            <a:pPr marL="285750" indent="-285750">
              <a:buFont typeface="Arial" panose="020B0604020202020204" pitchFamily="34" charset="0"/>
              <a:buChar char="•"/>
            </a:pPr>
            <a:r>
              <a:rPr lang="en-US" dirty="0"/>
              <a:t>Native language, GEDI</a:t>
            </a:r>
          </a:p>
          <a:p>
            <a:pPr marL="285750" indent="-285750">
              <a:buFont typeface="Arial" panose="020B0604020202020204" pitchFamily="34" charset="0"/>
              <a:buChar char="•"/>
            </a:pPr>
            <a:r>
              <a:rPr lang="en-US" dirty="0"/>
              <a:t>Embedded drivers</a:t>
            </a:r>
          </a:p>
        </p:txBody>
      </p:sp>
      <p:sp>
        <p:nvSpPr>
          <p:cNvPr id="8" name="TextBox 7">
            <a:extLst>
              <a:ext uri="{FF2B5EF4-FFF2-40B4-BE49-F238E27FC236}">
                <a16:creationId xmlns:a16="http://schemas.microsoft.com/office/drawing/2014/main" id="{5211013E-4E25-274E-BB79-C3AC2710AA84}"/>
              </a:ext>
            </a:extLst>
          </p:cNvPr>
          <p:cNvSpPr txBox="1"/>
          <p:nvPr/>
        </p:nvSpPr>
        <p:spPr>
          <a:xfrm>
            <a:off x="5111533" y="5113997"/>
            <a:ext cx="2627289" cy="707886"/>
          </a:xfrm>
          <a:prstGeom prst="rect">
            <a:avLst/>
          </a:prstGeom>
          <a:noFill/>
          <a:ln>
            <a:noFill/>
          </a:ln>
        </p:spPr>
        <p:txBody>
          <a:bodyPr wrap="square" rtlCol="0">
            <a:spAutoFit/>
          </a:bodyPr>
          <a:lstStyle/>
          <a:p>
            <a:r>
              <a:rPr lang="en-US" sz="4000" dirty="0" err="1"/>
              <a:t>WinCC_OA</a:t>
            </a:r>
            <a:endParaRPr lang="en-US" sz="4000" dirty="0"/>
          </a:p>
        </p:txBody>
      </p:sp>
      <p:pic>
        <p:nvPicPr>
          <p:cNvPr id="9" name="Picture 8">
            <a:extLst>
              <a:ext uri="{FF2B5EF4-FFF2-40B4-BE49-F238E27FC236}">
                <a16:creationId xmlns:a16="http://schemas.microsoft.com/office/drawing/2014/main" id="{41CB30E7-5B4B-D040-8479-7C2AF1A97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9888" y="4881394"/>
            <a:ext cx="1173093" cy="1173093"/>
          </a:xfrm>
          <a:prstGeom prst="rect">
            <a:avLst/>
          </a:prstGeom>
        </p:spPr>
      </p:pic>
      <p:sp>
        <p:nvSpPr>
          <p:cNvPr id="10" name="Rectangle 9">
            <a:extLst>
              <a:ext uri="{FF2B5EF4-FFF2-40B4-BE49-F238E27FC236}">
                <a16:creationId xmlns:a16="http://schemas.microsoft.com/office/drawing/2014/main" id="{173F9973-6822-5D44-8EEE-93F2380C58C4}"/>
              </a:ext>
            </a:extLst>
          </p:cNvPr>
          <p:cNvSpPr/>
          <p:nvPr/>
        </p:nvSpPr>
        <p:spPr>
          <a:xfrm>
            <a:off x="1097280" y="3050914"/>
            <a:ext cx="7673233" cy="160822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C6B49B4-41A1-4D44-B948-1DE924019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69" y="3362185"/>
            <a:ext cx="989193" cy="972809"/>
          </a:xfrm>
          <a:prstGeom prst="rect">
            <a:avLst/>
          </a:prstGeom>
        </p:spPr>
      </p:pic>
      <p:pic>
        <p:nvPicPr>
          <p:cNvPr id="13" name="Picture 12">
            <a:extLst>
              <a:ext uri="{FF2B5EF4-FFF2-40B4-BE49-F238E27FC236}">
                <a16:creationId xmlns:a16="http://schemas.microsoft.com/office/drawing/2014/main" id="{10953C92-09D8-694A-80EA-379DA413E1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6099" y="3361350"/>
            <a:ext cx="1850554" cy="974477"/>
          </a:xfrm>
          <a:prstGeom prst="rect">
            <a:avLst/>
          </a:prstGeom>
        </p:spPr>
      </p:pic>
      <p:pic>
        <p:nvPicPr>
          <p:cNvPr id="14" name="Picture 13">
            <a:extLst>
              <a:ext uri="{FF2B5EF4-FFF2-40B4-BE49-F238E27FC236}">
                <a16:creationId xmlns:a16="http://schemas.microsoft.com/office/drawing/2014/main" id="{B14AB727-014A-B04A-9FC9-BA1C9EE163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1462" y="3357206"/>
            <a:ext cx="987807" cy="982767"/>
          </a:xfrm>
          <a:prstGeom prst="rect">
            <a:avLst/>
          </a:prstGeom>
        </p:spPr>
      </p:pic>
      <p:pic>
        <p:nvPicPr>
          <p:cNvPr id="15" name="Picture 14">
            <a:extLst>
              <a:ext uri="{FF2B5EF4-FFF2-40B4-BE49-F238E27FC236}">
                <a16:creationId xmlns:a16="http://schemas.microsoft.com/office/drawing/2014/main" id="{FAC53969-1AD1-4742-97E6-35586D1DE6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8523" y="3357206"/>
            <a:ext cx="982767" cy="982767"/>
          </a:xfrm>
          <a:prstGeom prst="rect">
            <a:avLst/>
          </a:prstGeom>
        </p:spPr>
      </p:pic>
      <p:pic>
        <p:nvPicPr>
          <p:cNvPr id="16" name="Picture 15">
            <a:extLst>
              <a:ext uri="{FF2B5EF4-FFF2-40B4-BE49-F238E27FC236}">
                <a16:creationId xmlns:a16="http://schemas.microsoft.com/office/drawing/2014/main" id="{5ADFB354-8E91-2840-9CC0-BC948FC7B3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4078" y="3357206"/>
            <a:ext cx="1426597" cy="982767"/>
          </a:xfrm>
          <a:prstGeom prst="rect">
            <a:avLst/>
          </a:prstGeom>
        </p:spPr>
      </p:pic>
      <p:sp>
        <p:nvSpPr>
          <p:cNvPr id="17" name="TextBox 16">
            <a:extLst>
              <a:ext uri="{FF2B5EF4-FFF2-40B4-BE49-F238E27FC236}">
                <a16:creationId xmlns:a16="http://schemas.microsoft.com/office/drawing/2014/main" id="{CDA057CA-3F43-7A4F-B073-4626B567C541}"/>
              </a:ext>
            </a:extLst>
          </p:cNvPr>
          <p:cNvSpPr txBox="1"/>
          <p:nvPr/>
        </p:nvSpPr>
        <p:spPr>
          <a:xfrm>
            <a:off x="2153441" y="3357206"/>
            <a:ext cx="1222129" cy="954107"/>
          </a:xfrm>
          <a:prstGeom prst="rect">
            <a:avLst/>
          </a:prstGeom>
          <a:noFill/>
          <a:ln>
            <a:noFill/>
          </a:ln>
        </p:spPr>
        <p:txBody>
          <a:bodyPr wrap="square" rtlCol="0">
            <a:spAutoFit/>
          </a:bodyPr>
          <a:lstStyle/>
          <a:p>
            <a:pPr algn="ctr"/>
            <a:r>
              <a:rPr lang="en-US" sz="2800" dirty="0"/>
              <a:t>JCOP</a:t>
            </a:r>
          </a:p>
          <a:p>
            <a:pPr algn="ctr"/>
            <a:r>
              <a:rPr lang="en-US" sz="2800" dirty="0"/>
              <a:t>FW</a:t>
            </a:r>
          </a:p>
        </p:txBody>
      </p:sp>
      <p:sp>
        <p:nvSpPr>
          <p:cNvPr id="18" name="Rectangle 17">
            <a:extLst>
              <a:ext uri="{FF2B5EF4-FFF2-40B4-BE49-F238E27FC236}">
                <a16:creationId xmlns:a16="http://schemas.microsoft.com/office/drawing/2014/main" id="{845918E7-0192-F54F-AAA6-E91E2AE81ADB}"/>
              </a:ext>
            </a:extLst>
          </p:cNvPr>
          <p:cNvSpPr/>
          <p:nvPr/>
        </p:nvSpPr>
        <p:spPr>
          <a:xfrm>
            <a:off x="8770513" y="3046143"/>
            <a:ext cx="2049887" cy="1613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97C5C3B-9AA5-F64A-A0D4-B0ABD9189250}"/>
              </a:ext>
            </a:extLst>
          </p:cNvPr>
          <p:cNvSpPr/>
          <p:nvPr/>
        </p:nvSpPr>
        <p:spPr>
          <a:xfrm>
            <a:off x="1097280" y="1442372"/>
            <a:ext cx="9723120" cy="15953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FDBA3CA9-1832-534E-A2B8-A6B0D836B512}"/>
              </a:ext>
            </a:extLst>
          </p:cNvPr>
          <p:cNvCxnSpPr/>
          <p:nvPr/>
        </p:nvCxnSpPr>
        <p:spPr>
          <a:xfrm>
            <a:off x="10820400" y="1442372"/>
            <a:ext cx="0" cy="161696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5DA7DBA-DF8F-B84E-A744-43BA74508F32}"/>
              </a:ext>
            </a:extLst>
          </p:cNvPr>
          <p:cNvCxnSpPr/>
          <p:nvPr/>
        </p:nvCxnSpPr>
        <p:spPr>
          <a:xfrm flipH="1">
            <a:off x="1081825" y="1429177"/>
            <a:ext cx="9738575" cy="37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F5B387-91C5-494F-879E-119F16A3EB11}"/>
              </a:ext>
            </a:extLst>
          </p:cNvPr>
          <p:cNvCxnSpPr/>
          <p:nvPr/>
        </p:nvCxnSpPr>
        <p:spPr>
          <a:xfrm>
            <a:off x="1097280" y="1429177"/>
            <a:ext cx="0" cy="161696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9A25B8-49E7-CD49-B2C1-4CBC998D2F56}"/>
              </a:ext>
            </a:extLst>
          </p:cNvPr>
          <p:cNvCxnSpPr/>
          <p:nvPr/>
        </p:nvCxnSpPr>
        <p:spPr>
          <a:xfrm>
            <a:off x="10820400" y="3029298"/>
            <a:ext cx="0" cy="163858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D3A9541-47BA-D54E-9B73-90BD933C5ABC}"/>
              </a:ext>
            </a:extLst>
          </p:cNvPr>
          <p:cNvCxnSpPr/>
          <p:nvPr/>
        </p:nvCxnSpPr>
        <p:spPr>
          <a:xfrm flipH="1" flipV="1">
            <a:off x="8770514" y="4656133"/>
            <a:ext cx="2049886" cy="300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D06A28-4EDB-B246-B672-CDE91603CFA0}"/>
              </a:ext>
            </a:extLst>
          </p:cNvPr>
          <p:cNvCxnSpPr/>
          <p:nvPr/>
        </p:nvCxnSpPr>
        <p:spPr>
          <a:xfrm>
            <a:off x="8770512" y="3046142"/>
            <a:ext cx="5" cy="16133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3838A7B-5E67-8548-9D44-0022A976C889}"/>
              </a:ext>
            </a:extLst>
          </p:cNvPr>
          <p:cNvSpPr txBox="1"/>
          <p:nvPr/>
        </p:nvSpPr>
        <p:spPr>
          <a:xfrm>
            <a:off x="3641658" y="1896911"/>
            <a:ext cx="5368008" cy="707886"/>
          </a:xfrm>
          <a:prstGeom prst="rect">
            <a:avLst/>
          </a:prstGeom>
          <a:noFill/>
          <a:ln>
            <a:noFill/>
          </a:ln>
        </p:spPr>
        <p:txBody>
          <a:bodyPr wrap="none" rtlCol="0">
            <a:spAutoFit/>
          </a:bodyPr>
          <a:lstStyle/>
          <a:p>
            <a:r>
              <a:rPr lang="en-US" sz="4000" dirty="0"/>
              <a:t>Experiment’s Framework</a:t>
            </a:r>
          </a:p>
        </p:txBody>
      </p:sp>
      <p:cxnSp>
        <p:nvCxnSpPr>
          <p:cNvPr id="27" name="Straight Connector 26">
            <a:extLst>
              <a:ext uri="{FF2B5EF4-FFF2-40B4-BE49-F238E27FC236}">
                <a16:creationId xmlns:a16="http://schemas.microsoft.com/office/drawing/2014/main" id="{36DD4E4A-98FA-B947-BE94-C86C8A535F0B}"/>
              </a:ext>
            </a:extLst>
          </p:cNvPr>
          <p:cNvCxnSpPr/>
          <p:nvPr/>
        </p:nvCxnSpPr>
        <p:spPr>
          <a:xfrm>
            <a:off x="1105397" y="3037165"/>
            <a:ext cx="9698334" cy="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C4B08A2-3737-8644-96D7-498E2439082C}"/>
              </a:ext>
            </a:extLst>
          </p:cNvPr>
          <p:cNvCxnSpPr/>
          <p:nvPr/>
        </p:nvCxnSpPr>
        <p:spPr>
          <a:xfrm flipH="1">
            <a:off x="8780037" y="3043761"/>
            <a:ext cx="203321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814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
        <p:nvSpPr>
          <p:cNvPr id="4" name="Oval 3">
            <a:extLst>
              <a:ext uri="{FF2B5EF4-FFF2-40B4-BE49-F238E27FC236}">
                <a16:creationId xmlns:a16="http://schemas.microsoft.com/office/drawing/2014/main" id="{9B388B4E-1D2B-7B49-A94B-E517B56D6915}"/>
              </a:ext>
            </a:extLst>
          </p:cNvPr>
          <p:cNvSpPr/>
          <p:nvPr/>
        </p:nvSpPr>
        <p:spPr>
          <a:xfrm>
            <a:off x="7868331" y="2058346"/>
            <a:ext cx="1281315" cy="1065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Central System</a:t>
            </a:r>
          </a:p>
        </p:txBody>
      </p:sp>
      <p:pic>
        <p:nvPicPr>
          <p:cNvPr id="5" name="Picture 4">
            <a:extLst>
              <a:ext uri="{FF2B5EF4-FFF2-40B4-BE49-F238E27FC236}">
                <a16:creationId xmlns:a16="http://schemas.microsoft.com/office/drawing/2014/main" id="{698532AD-2E69-744A-AF46-0CF186654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2725" y="2007057"/>
            <a:ext cx="714375" cy="571500"/>
          </a:xfrm>
          <a:prstGeom prst="rect">
            <a:avLst/>
          </a:prstGeom>
        </p:spPr>
      </p:pic>
      <p:sp>
        <p:nvSpPr>
          <p:cNvPr id="6" name="TextBox 5">
            <a:extLst>
              <a:ext uri="{FF2B5EF4-FFF2-40B4-BE49-F238E27FC236}">
                <a16:creationId xmlns:a16="http://schemas.microsoft.com/office/drawing/2014/main" id="{1E5CF315-9AF7-184D-9663-CE1D4E81DA00}"/>
              </a:ext>
            </a:extLst>
          </p:cNvPr>
          <p:cNvSpPr txBox="1"/>
          <p:nvPr/>
        </p:nvSpPr>
        <p:spPr>
          <a:xfrm>
            <a:off x="5068196" y="2754028"/>
            <a:ext cx="1230530" cy="369332"/>
          </a:xfrm>
          <a:prstGeom prst="rect">
            <a:avLst/>
          </a:prstGeom>
          <a:noFill/>
        </p:spPr>
        <p:txBody>
          <a:bodyPr wrap="none" rtlCol="0">
            <a:spAutoFit/>
          </a:bodyPr>
          <a:lstStyle/>
          <a:p>
            <a:r>
              <a:rPr lang="en-US" dirty="0"/>
              <a:t>DCS Shifter</a:t>
            </a:r>
          </a:p>
        </p:txBody>
      </p:sp>
      <p:cxnSp>
        <p:nvCxnSpPr>
          <p:cNvPr id="7" name="Straight Arrow Connector 6">
            <a:extLst>
              <a:ext uri="{FF2B5EF4-FFF2-40B4-BE49-F238E27FC236}">
                <a16:creationId xmlns:a16="http://schemas.microsoft.com/office/drawing/2014/main" id="{DCB61C24-E446-1441-9955-DE0E986CFB3A}"/>
              </a:ext>
            </a:extLst>
          </p:cNvPr>
          <p:cNvCxnSpPr/>
          <p:nvPr/>
        </p:nvCxnSpPr>
        <p:spPr>
          <a:xfrm>
            <a:off x="6146800" y="2489200"/>
            <a:ext cx="1308100"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8ACDA4A-DD39-B247-8D44-F29264BA8A6F}"/>
              </a:ext>
            </a:extLst>
          </p:cNvPr>
          <p:cNvSpPr/>
          <p:nvPr/>
        </p:nvSpPr>
        <p:spPr>
          <a:xfrm>
            <a:off x="5093839" y="4217950"/>
            <a:ext cx="1281315" cy="1065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Tracker</a:t>
            </a:r>
          </a:p>
        </p:txBody>
      </p:sp>
      <p:sp>
        <p:nvSpPr>
          <p:cNvPr id="9" name="Oval 8">
            <a:extLst>
              <a:ext uri="{FF2B5EF4-FFF2-40B4-BE49-F238E27FC236}">
                <a16:creationId xmlns:a16="http://schemas.microsoft.com/office/drawing/2014/main" id="{4D50C9E5-AE01-E946-A859-34D50BB51D19}"/>
              </a:ext>
            </a:extLst>
          </p:cNvPr>
          <p:cNvSpPr/>
          <p:nvPr/>
        </p:nvSpPr>
        <p:spPr>
          <a:xfrm>
            <a:off x="6481085" y="4217950"/>
            <a:ext cx="1281315" cy="1065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ECAL</a:t>
            </a:r>
          </a:p>
        </p:txBody>
      </p:sp>
      <p:sp>
        <p:nvSpPr>
          <p:cNvPr id="10" name="Oval 9">
            <a:extLst>
              <a:ext uri="{FF2B5EF4-FFF2-40B4-BE49-F238E27FC236}">
                <a16:creationId xmlns:a16="http://schemas.microsoft.com/office/drawing/2014/main" id="{9BF5A459-E302-ED4C-8D58-F048B2389A37}"/>
              </a:ext>
            </a:extLst>
          </p:cNvPr>
          <p:cNvSpPr/>
          <p:nvPr/>
        </p:nvSpPr>
        <p:spPr>
          <a:xfrm>
            <a:off x="7868331" y="4217950"/>
            <a:ext cx="1281315" cy="1065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HCAL</a:t>
            </a:r>
          </a:p>
        </p:txBody>
      </p:sp>
      <p:sp>
        <p:nvSpPr>
          <p:cNvPr id="12" name="Oval 11">
            <a:extLst>
              <a:ext uri="{FF2B5EF4-FFF2-40B4-BE49-F238E27FC236}">
                <a16:creationId xmlns:a16="http://schemas.microsoft.com/office/drawing/2014/main" id="{C37C69DE-25F4-DC40-9911-BED2EAE07474}"/>
              </a:ext>
            </a:extLst>
          </p:cNvPr>
          <p:cNvSpPr/>
          <p:nvPr/>
        </p:nvSpPr>
        <p:spPr>
          <a:xfrm>
            <a:off x="9255577" y="4217950"/>
            <a:ext cx="1281315" cy="1065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Muons</a:t>
            </a:r>
          </a:p>
        </p:txBody>
      </p:sp>
      <p:sp>
        <p:nvSpPr>
          <p:cNvPr id="13" name="Oval 12">
            <a:extLst>
              <a:ext uri="{FF2B5EF4-FFF2-40B4-BE49-F238E27FC236}">
                <a16:creationId xmlns:a16="http://schemas.microsoft.com/office/drawing/2014/main" id="{FD382895-F05A-3B49-8E5F-FC86F118AD3D}"/>
              </a:ext>
            </a:extLst>
          </p:cNvPr>
          <p:cNvSpPr/>
          <p:nvPr/>
        </p:nvSpPr>
        <p:spPr>
          <a:xfrm>
            <a:off x="10642823" y="4217950"/>
            <a:ext cx="1281315" cy="1065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4" name="Straight Arrow Connector 13">
            <a:extLst>
              <a:ext uri="{FF2B5EF4-FFF2-40B4-BE49-F238E27FC236}">
                <a16:creationId xmlns:a16="http://schemas.microsoft.com/office/drawing/2014/main" id="{35E2DA8A-F808-D44A-92EC-655FA985606E}"/>
              </a:ext>
            </a:extLst>
          </p:cNvPr>
          <p:cNvCxnSpPr>
            <a:stCxn id="4" idx="4"/>
            <a:endCxn id="10" idx="0"/>
          </p:cNvCxnSpPr>
          <p:nvPr/>
        </p:nvCxnSpPr>
        <p:spPr>
          <a:xfrm>
            <a:off x="8508989" y="3123360"/>
            <a:ext cx="0" cy="10945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9DF94F1-674D-3945-9523-FE4AA7693B25}"/>
              </a:ext>
            </a:extLst>
          </p:cNvPr>
          <p:cNvCxnSpPr>
            <a:stCxn id="4" idx="3"/>
            <a:endCxn id="9" idx="0"/>
          </p:cNvCxnSpPr>
          <p:nvPr/>
        </p:nvCxnSpPr>
        <p:spPr>
          <a:xfrm flipH="1">
            <a:off x="7121743" y="2967392"/>
            <a:ext cx="934232" cy="1250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39B5ED-CB4E-D04A-9BBF-E0A2F4F8E398}"/>
              </a:ext>
            </a:extLst>
          </p:cNvPr>
          <p:cNvCxnSpPr>
            <a:stCxn id="4" idx="5"/>
            <a:endCxn id="12" idx="0"/>
          </p:cNvCxnSpPr>
          <p:nvPr/>
        </p:nvCxnSpPr>
        <p:spPr>
          <a:xfrm>
            <a:off x="8962002" y="2967392"/>
            <a:ext cx="934233" cy="1250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213C4D-46F1-0B40-A9B4-2D65C10876BA}"/>
              </a:ext>
            </a:extLst>
          </p:cNvPr>
          <p:cNvCxnSpPr>
            <a:stCxn id="4" idx="2"/>
            <a:endCxn id="8" idx="0"/>
          </p:cNvCxnSpPr>
          <p:nvPr/>
        </p:nvCxnSpPr>
        <p:spPr>
          <a:xfrm flipH="1">
            <a:off x="5734497" y="2590853"/>
            <a:ext cx="2133834" cy="16270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7F079DF-FF1A-9B44-9FB5-EAE55610F024}"/>
              </a:ext>
            </a:extLst>
          </p:cNvPr>
          <p:cNvCxnSpPr>
            <a:stCxn id="4" idx="6"/>
            <a:endCxn id="13" idx="0"/>
          </p:cNvCxnSpPr>
          <p:nvPr/>
        </p:nvCxnSpPr>
        <p:spPr>
          <a:xfrm>
            <a:off x="9149646" y="2590853"/>
            <a:ext cx="2133835" cy="16270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itle 5">
            <a:extLst>
              <a:ext uri="{FF2B5EF4-FFF2-40B4-BE49-F238E27FC236}">
                <a16:creationId xmlns:a16="http://schemas.microsoft.com/office/drawing/2014/main" id="{C1E0DF5E-2E3A-EB4E-A1A9-CA2637CE1141}"/>
              </a:ext>
            </a:extLst>
          </p:cNvPr>
          <p:cNvSpPr txBox="1">
            <a:spLocks/>
          </p:cNvSpPr>
          <p:nvPr/>
        </p:nvSpPr>
        <p:spPr>
          <a:xfrm>
            <a:off x="494206" y="210206"/>
            <a:ext cx="8882743" cy="12899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u="sng" dirty="0"/>
              <a:t>The CMS Detector Control System</a:t>
            </a:r>
          </a:p>
        </p:txBody>
      </p:sp>
      <p:sp>
        <p:nvSpPr>
          <p:cNvPr id="20" name="TextBox 19">
            <a:extLst>
              <a:ext uri="{FF2B5EF4-FFF2-40B4-BE49-F238E27FC236}">
                <a16:creationId xmlns:a16="http://schemas.microsoft.com/office/drawing/2014/main" id="{43CFF315-931A-F345-AAF7-85A9A09499D3}"/>
              </a:ext>
            </a:extLst>
          </p:cNvPr>
          <p:cNvSpPr txBox="1"/>
          <p:nvPr/>
        </p:nvSpPr>
        <p:spPr>
          <a:xfrm>
            <a:off x="312113" y="2403170"/>
            <a:ext cx="4507343" cy="2677656"/>
          </a:xfrm>
          <a:prstGeom prst="rect">
            <a:avLst/>
          </a:prstGeom>
          <a:noFill/>
        </p:spPr>
        <p:txBody>
          <a:bodyPr wrap="square" rtlCol="0">
            <a:spAutoFit/>
          </a:bodyPr>
          <a:lstStyle/>
          <a:p>
            <a:pPr marL="52388" indent="6350">
              <a:buClr>
                <a:schemeClr val="accent1"/>
              </a:buClr>
              <a:buFont typeface="Arial" panose="020B0604020202020204" pitchFamily="34" charset="0"/>
              <a:buChar char="•"/>
            </a:pPr>
            <a:r>
              <a:rPr lang="en-US" sz="2400" dirty="0"/>
              <a:t> More than 35 individual systems</a:t>
            </a:r>
          </a:p>
          <a:p>
            <a:pPr marL="52388" indent="6350">
              <a:buClr>
                <a:schemeClr val="accent1"/>
              </a:buClr>
              <a:buFont typeface="Arial" panose="020B0604020202020204" pitchFamily="34" charset="0"/>
              <a:buChar char="•"/>
            </a:pPr>
            <a:r>
              <a:rPr lang="en-US" sz="2400" dirty="0"/>
              <a:t> Minimal systems modified by a  bunch of JCOP-like CMS components</a:t>
            </a:r>
          </a:p>
          <a:p>
            <a:pPr marL="52388" indent="6350">
              <a:buClr>
                <a:schemeClr val="accent1"/>
              </a:buClr>
              <a:buFont typeface="Arial" panose="020B0604020202020204" pitchFamily="34" charset="0"/>
              <a:buChar char="•"/>
            </a:pPr>
            <a:r>
              <a:rPr lang="en-US" sz="2400" dirty="0"/>
              <a:t> Centralized</a:t>
            </a:r>
          </a:p>
          <a:p>
            <a:pPr marL="52388" indent="6350">
              <a:buClr>
                <a:schemeClr val="accent1"/>
              </a:buClr>
              <a:buFont typeface="Arial" panose="020B0604020202020204" pitchFamily="34" charset="0"/>
              <a:buChar char="•"/>
            </a:pPr>
            <a:r>
              <a:rPr lang="en-US" sz="2400" dirty="0"/>
              <a:t> Central DCS responsible for the maintenance of all the projects</a:t>
            </a:r>
          </a:p>
        </p:txBody>
      </p:sp>
    </p:spTree>
    <p:extLst>
      <p:ext uri="{BB962C8B-B14F-4D97-AF65-F5344CB8AC3E}">
        <p14:creationId xmlns:p14="http://schemas.microsoft.com/office/powerpoint/2010/main" val="3425015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
        <p:nvSpPr>
          <p:cNvPr id="21" name="Content Placeholder 1">
            <a:extLst>
              <a:ext uri="{FF2B5EF4-FFF2-40B4-BE49-F238E27FC236}">
                <a16:creationId xmlns:a16="http://schemas.microsoft.com/office/drawing/2014/main" id="{8D0D6C16-11A3-6B49-9800-4F49B2350581}"/>
              </a:ext>
            </a:extLst>
          </p:cNvPr>
          <p:cNvSpPr txBox="1">
            <a:spLocks/>
          </p:cNvSpPr>
          <p:nvPr/>
        </p:nvSpPr>
        <p:spPr>
          <a:xfrm>
            <a:off x="489856" y="1528556"/>
            <a:ext cx="11185074" cy="292370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 Members of the CMS central DCS team</a:t>
            </a:r>
          </a:p>
          <a:p>
            <a:pPr>
              <a:buFont typeface="Arial" panose="020B0604020202020204" pitchFamily="34" charset="0"/>
              <a:buChar char="•"/>
            </a:pPr>
            <a:r>
              <a:rPr lang="en-US" dirty="0"/>
              <a:t> System administration</a:t>
            </a:r>
          </a:p>
          <a:p>
            <a:pPr>
              <a:buFont typeface="Arial" panose="020B0604020202020204" pitchFamily="34" charset="0"/>
              <a:buChar char="•"/>
            </a:pPr>
            <a:r>
              <a:rPr lang="en-US" dirty="0"/>
              <a:t> Maintenance and improvement of the existing system</a:t>
            </a:r>
          </a:p>
          <a:p>
            <a:pPr>
              <a:buFont typeface="Arial" panose="020B0604020202020204" pitchFamily="34" charset="0"/>
              <a:buChar char="•"/>
            </a:pPr>
            <a:r>
              <a:rPr lang="en-US" dirty="0"/>
              <a:t> Developed/improved various applications used either in the control room by the operators or by subsystem experts</a:t>
            </a:r>
          </a:p>
          <a:p>
            <a:pPr>
              <a:buFont typeface="Arial" panose="020B0604020202020204" pitchFamily="34" charset="0"/>
              <a:buChar char="•"/>
            </a:pPr>
            <a:r>
              <a:rPr lang="en-US" dirty="0"/>
              <a:t> Support in the CMS experiment in control system manners. Problem fixing or suggestions for future developments</a:t>
            </a:r>
          </a:p>
        </p:txBody>
      </p:sp>
      <p:sp>
        <p:nvSpPr>
          <p:cNvPr id="22" name="Title 5">
            <a:extLst>
              <a:ext uri="{FF2B5EF4-FFF2-40B4-BE49-F238E27FC236}">
                <a16:creationId xmlns:a16="http://schemas.microsoft.com/office/drawing/2014/main" id="{CEE7DB7A-D9B1-D24D-8144-BF5E3B88592D}"/>
              </a:ext>
            </a:extLst>
          </p:cNvPr>
          <p:cNvSpPr txBox="1">
            <a:spLocks/>
          </p:cNvSpPr>
          <p:nvPr/>
        </p:nvSpPr>
        <p:spPr>
          <a:xfrm>
            <a:off x="489856" y="238600"/>
            <a:ext cx="8882743" cy="773772"/>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u="sng" dirty="0"/>
              <a:t>Role in the DCS</a:t>
            </a:r>
          </a:p>
        </p:txBody>
      </p:sp>
    </p:spTree>
    <p:extLst>
      <p:ext uri="{BB962C8B-B14F-4D97-AF65-F5344CB8AC3E}">
        <p14:creationId xmlns:p14="http://schemas.microsoft.com/office/powerpoint/2010/main" val="243580801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2E4181CF-410A-BC40-9151-6DF822766C8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CC6CB084-BB45-DB48-BDC6-E52E8517E9A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12053</TotalTime>
  <Words>2072</Words>
  <Application>Microsoft Macintosh PowerPoint</Application>
  <PresentationFormat>Widescreen</PresentationFormat>
  <Paragraphs>381</Paragraphs>
  <Slides>32</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Arial</vt:lpstr>
      <vt:lpstr>Calibri</vt:lpstr>
      <vt:lpstr>Calibri Light</vt:lpstr>
      <vt:lpstr>Cambria Math</vt:lpstr>
      <vt:lpstr>Retrospect</vt:lpstr>
      <vt:lpstr>Custom Design</vt:lpstr>
      <vt:lpstr> NTUA Report  21/12/2020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Weekly Report NTUA 29/11/2019</dc:title>
  <dc:creator>Microsoft Office User</dc:creator>
  <cp:lastModifiedBy>Microsoft Office User</cp:lastModifiedBy>
  <cp:revision>2293</cp:revision>
  <dcterms:created xsi:type="dcterms:W3CDTF">2019-11-29T10:22:58Z</dcterms:created>
  <dcterms:modified xsi:type="dcterms:W3CDTF">2020-12-16T06:24:44Z</dcterms:modified>
</cp:coreProperties>
</file>